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4" r:id="rId1"/>
  </p:sldMasterIdLst>
  <p:sldIdLst>
    <p:sldId id="256" r:id="rId2"/>
    <p:sldId id="258" r:id="rId3"/>
    <p:sldId id="259" r:id="rId4"/>
    <p:sldId id="278" r:id="rId5"/>
    <p:sldId id="260" r:id="rId6"/>
    <p:sldId id="279" r:id="rId7"/>
    <p:sldId id="269" r:id="rId8"/>
    <p:sldId id="262" r:id="rId9"/>
    <p:sldId id="263" r:id="rId10"/>
    <p:sldId id="264" r:id="rId11"/>
    <p:sldId id="267" r:id="rId12"/>
    <p:sldId id="266" r:id="rId13"/>
    <p:sldId id="261" r:id="rId14"/>
    <p:sldId id="265" r:id="rId15"/>
    <p:sldId id="271" r:id="rId16"/>
    <p:sldId id="272" r:id="rId17"/>
    <p:sldId id="276" r:id="rId18"/>
    <p:sldId id="274" r:id="rId19"/>
    <p:sldId id="275" r:id="rId20"/>
    <p:sldId id="280" r:id="rId21"/>
    <p:sldId id="281" r:id="rId22"/>
    <p:sldId id="282" r:id="rId23"/>
    <p:sldId id="283" r:id="rId24"/>
    <p:sldId id="284" r:id="rId25"/>
    <p:sldId id="285" r:id="rId26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98029-25E9-4FF0-ADCF-851C4489F8F2}" type="datetimeFigureOut">
              <a:rPr lang="bg-BG" smtClean="0"/>
              <a:t>17.2.2021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16A7C-6CBA-4DDA-9E99-863B999FD1E9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98029-25E9-4FF0-ADCF-851C4489F8F2}" type="datetimeFigureOut">
              <a:rPr lang="bg-BG" smtClean="0"/>
              <a:t>17.2.2021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16A7C-6CBA-4DDA-9E99-863B999FD1E9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98029-25E9-4FF0-ADCF-851C4489F8F2}" type="datetimeFigureOut">
              <a:rPr lang="bg-BG" smtClean="0"/>
              <a:t>17.2.2021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16A7C-6CBA-4DDA-9E99-863B999FD1E9}" type="slidenum">
              <a:rPr lang="bg-BG" smtClean="0"/>
              <a:t>‹#›</a:t>
            </a:fld>
            <a:endParaRPr lang="bg-BG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98029-25E9-4FF0-ADCF-851C4489F8F2}" type="datetimeFigureOut">
              <a:rPr lang="bg-BG" smtClean="0"/>
              <a:t>17.2.2021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16A7C-6CBA-4DDA-9E99-863B999FD1E9}" type="slidenum">
              <a:rPr lang="bg-BG" smtClean="0"/>
              <a:t>‹#›</a:t>
            </a:fld>
            <a:endParaRPr lang="bg-BG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98029-25E9-4FF0-ADCF-851C4489F8F2}" type="datetimeFigureOut">
              <a:rPr lang="bg-BG" smtClean="0"/>
              <a:t>17.2.2021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16A7C-6CBA-4DDA-9E99-863B999FD1E9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98029-25E9-4FF0-ADCF-851C4489F8F2}" type="datetimeFigureOut">
              <a:rPr lang="bg-BG" smtClean="0"/>
              <a:t>17.2.2021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16A7C-6CBA-4DDA-9E99-863B999FD1E9}" type="slidenum">
              <a:rPr lang="bg-BG" smtClean="0"/>
              <a:t>‹#›</a:t>
            </a:fld>
            <a:endParaRPr lang="bg-BG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98029-25E9-4FF0-ADCF-851C4489F8F2}" type="datetimeFigureOut">
              <a:rPr lang="bg-BG" smtClean="0"/>
              <a:t>17.2.2021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16A7C-6CBA-4DDA-9E99-863B999FD1E9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98029-25E9-4FF0-ADCF-851C4489F8F2}" type="datetimeFigureOut">
              <a:rPr lang="bg-BG" smtClean="0"/>
              <a:t>17.2.2021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16A7C-6CBA-4DDA-9E99-863B999FD1E9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98029-25E9-4FF0-ADCF-851C4489F8F2}" type="datetimeFigureOut">
              <a:rPr lang="bg-BG" smtClean="0"/>
              <a:t>17.2.2021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16A7C-6CBA-4DDA-9E99-863B999FD1E9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98029-25E9-4FF0-ADCF-851C4489F8F2}" type="datetimeFigureOut">
              <a:rPr lang="bg-BG" smtClean="0"/>
              <a:t>17.2.2021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16A7C-6CBA-4DDA-9E99-863B999FD1E9}" type="slidenum">
              <a:rPr lang="bg-BG" smtClean="0"/>
              <a:t>‹#›</a:t>
            </a:fld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98029-25E9-4FF0-ADCF-851C4489F8F2}" type="datetimeFigureOut">
              <a:rPr lang="bg-BG" smtClean="0"/>
              <a:t>17.2.2021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16A7C-6CBA-4DDA-9E99-863B999FD1E9}" type="slidenum">
              <a:rPr lang="bg-BG" smtClean="0"/>
              <a:t>‹#›</a:t>
            </a:fld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8A98029-25E9-4FF0-ADCF-851C4489F8F2}" type="datetimeFigureOut">
              <a:rPr lang="bg-BG" smtClean="0"/>
              <a:t>17.2.2021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5F716A7C-6CBA-4DDA-9E99-863B999FD1E9}" type="slidenum">
              <a:rPr lang="bg-BG" smtClean="0"/>
              <a:t>‹#›</a:t>
            </a:fld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75981"/>
            <a:ext cx="3538051" cy="2620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3" y="188640"/>
            <a:ext cx="4176465" cy="388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51395"/>
            <a:ext cx="3948368" cy="272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489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съдържание 1"/>
          <p:cNvSpPr>
            <a:spLocks noGrp="1"/>
          </p:cNvSpPr>
          <p:nvPr>
            <p:ph idx="1"/>
          </p:nvPr>
        </p:nvSpPr>
        <p:spPr>
          <a:xfrm>
            <a:off x="179513" y="260648"/>
            <a:ext cx="8787728" cy="5865515"/>
          </a:xfrm>
        </p:spPr>
        <p:txBody>
          <a:bodyPr/>
          <a:lstStyle/>
          <a:p>
            <a:r>
              <a:rPr lang="ru-RU" dirty="0" err="1"/>
              <a:t>Екипа</a:t>
            </a:r>
            <a:r>
              <a:rPr lang="ru-RU" dirty="0"/>
              <a:t> от учители се </a:t>
            </a:r>
            <a:r>
              <a:rPr lang="ru-RU" dirty="0" err="1"/>
              <a:t>постара</a:t>
            </a:r>
            <a:r>
              <a:rPr lang="ru-RU" dirty="0"/>
              <a:t> да </a:t>
            </a:r>
            <a:r>
              <a:rPr lang="ru-RU" dirty="0" err="1"/>
              <a:t>организира</a:t>
            </a:r>
            <a:r>
              <a:rPr lang="ru-RU" dirty="0"/>
              <a:t> </a:t>
            </a:r>
            <a:r>
              <a:rPr lang="ru-RU" dirty="0" err="1"/>
              <a:t>занималнята</a:t>
            </a:r>
            <a:r>
              <a:rPr lang="ru-RU" dirty="0"/>
              <a:t> </a:t>
            </a:r>
            <a:r>
              <a:rPr lang="ru-RU" dirty="0" err="1"/>
              <a:t>така</a:t>
            </a:r>
            <a:r>
              <a:rPr lang="ru-RU" dirty="0"/>
              <a:t>, че да </a:t>
            </a:r>
            <a:r>
              <a:rPr lang="ru-RU" dirty="0" err="1"/>
              <a:t>подсилва</a:t>
            </a:r>
            <a:r>
              <a:rPr lang="ru-RU" dirty="0"/>
              <a:t> </a:t>
            </a:r>
            <a:r>
              <a:rPr lang="ru-RU" dirty="0" err="1"/>
              <a:t>възможностите</a:t>
            </a:r>
            <a:r>
              <a:rPr lang="ru-RU" dirty="0"/>
              <a:t> на всяко </a:t>
            </a:r>
            <a:r>
              <a:rPr lang="ru-RU" dirty="0" err="1"/>
              <a:t>дете</a:t>
            </a:r>
            <a:r>
              <a:rPr lang="ru-RU" dirty="0"/>
              <a:t>, да </a:t>
            </a:r>
            <a:r>
              <a:rPr lang="ru-RU" dirty="0" err="1"/>
              <a:t>трансформира</a:t>
            </a:r>
            <a:r>
              <a:rPr lang="ru-RU" dirty="0"/>
              <a:t> и </a:t>
            </a:r>
            <a:r>
              <a:rPr lang="ru-RU" dirty="0" err="1"/>
              <a:t>обогатява</a:t>
            </a:r>
            <a:r>
              <a:rPr lang="ru-RU" dirty="0"/>
              <a:t> своя опит </a:t>
            </a:r>
            <a:r>
              <a:rPr lang="ru-RU" dirty="0" err="1"/>
              <a:t>във</a:t>
            </a:r>
            <a:r>
              <a:rPr lang="ru-RU" dirty="0"/>
              <a:t> </a:t>
            </a:r>
            <a:r>
              <a:rPr lang="ru-RU" dirty="0" err="1"/>
              <a:t>всеки</a:t>
            </a:r>
            <a:r>
              <a:rPr lang="ru-RU" dirty="0"/>
              <a:t> конкретен от </a:t>
            </a:r>
            <a:r>
              <a:rPr lang="ru-RU" dirty="0" err="1"/>
              <a:t>педагогическото</a:t>
            </a:r>
            <a:r>
              <a:rPr lang="ru-RU" dirty="0"/>
              <a:t> взаимодействие момент в </a:t>
            </a:r>
            <a:r>
              <a:rPr lang="ru-RU" dirty="0" err="1"/>
              <a:t>учене</a:t>
            </a:r>
            <a:r>
              <a:rPr lang="ru-RU" dirty="0"/>
              <a:t> чрез игра, </a:t>
            </a:r>
            <a:r>
              <a:rPr lang="ru-RU" dirty="0" err="1"/>
              <a:t>споделяне</a:t>
            </a:r>
            <a:r>
              <a:rPr lang="ru-RU" dirty="0"/>
              <a:t> и реализация. </a:t>
            </a:r>
            <a:endParaRPr lang="ru-RU" dirty="0" smtClean="0"/>
          </a:p>
          <a:p>
            <a:r>
              <a:rPr lang="ru-RU" dirty="0" err="1" smtClean="0"/>
              <a:t>Създаден</a:t>
            </a:r>
            <a:r>
              <a:rPr lang="ru-RU" dirty="0" smtClean="0"/>
              <a:t> </a:t>
            </a:r>
            <a:r>
              <a:rPr lang="ru-RU" dirty="0" err="1" smtClean="0"/>
              <a:t>кът</a:t>
            </a:r>
            <a:r>
              <a:rPr lang="ru-RU" dirty="0" smtClean="0"/>
              <a:t> «</a:t>
            </a:r>
            <a:r>
              <a:rPr lang="ru-RU" dirty="0" err="1" smtClean="0"/>
              <a:t>Хубаво</a:t>
            </a:r>
            <a:r>
              <a:rPr lang="ru-RU" dirty="0" smtClean="0"/>
              <a:t> е в </a:t>
            </a:r>
            <a:r>
              <a:rPr lang="ru-RU" dirty="0" err="1" smtClean="0"/>
              <a:t>детската</a:t>
            </a:r>
            <a:r>
              <a:rPr lang="ru-RU" dirty="0" smtClean="0"/>
              <a:t> градина» .</a:t>
            </a:r>
          </a:p>
          <a:p>
            <a:r>
              <a:rPr lang="ru-RU" dirty="0" smtClean="0">
                <a:solidFill>
                  <a:srgbClr val="073E87"/>
                </a:solidFill>
              </a:rPr>
              <a:t>«</a:t>
            </a:r>
            <a:r>
              <a:rPr lang="ru-RU" dirty="0" err="1" smtClean="0">
                <a:solidFill>
                  <a:srgbClr val="073E87"/>
                </a:solidFill>
              </a:rPr>
              <a:t>Кът</a:t>
            </a:r>
            <a:r>
              <a:rPr lang="ru-RU" dirty="0" smtClean="0">
                <a:solidFill>
                  <a:srgbClr val="073E87"/>
                </a:solidFill>
              </a:rPr>
              <a:t> на </a:t>
            </a:r>
            <a:r>
              <a:rPr lang="ru-RU" dirty="0" err="1" smtClean="0">
                <a:solidFill>
                  <a:srgbClr val="073E87"/>
                </a:solidFill>
              </a:rPr>
              <a:t>семейството</a:t>
            </a:r>
            <a:r>
              <a:rPr lang="ru-RU" dirty="0" smtClean="0">
                <a:solidFill>
                  <a:srgbClr val="073E87"/>
                </a:solidFill>
              </a:rPr>
              <a:t>» - </a:t>
            </a:r>
            <a:r>
              <a:rPr lang="ru-RU" dirty="0" err="1" smtClean="0">
                <a:solidFill>
                  <a:srgbClr val="073E87"/>
                </a:solidFill>
              </a:rPr>
              <a:t>Поради</a:t>
            </a:r>
            <a:r>
              <a:rPr lang="ru-RU" dirty="0" smtClean="0">
                <a:solidFill>
                  <a:srgbClr val="073E87"/>
                </a:solidFill>
              </a:rPr>
              <a:t> </a:t>
            </a:r>
            <a:r>
              <a:rPr lang="ru-RU" dirty="0" err="1">
                <a:solidFill>
                  <a:srgbClr val="073E87"/>
                </a:solidFill>
              </a:rPr>
              <a:t>епидемиологичната</a:t>
            </a:r>
            <a:r>
              <a:rPr lang="ru-RU" dirty="0">
                <a:solidFill>
                  <a:srgbClr val="073E87"/>
                </a:solidFill>
              </a:rPr>
              <a:t> ситуация в </a:t>
            </a:r>
            <a:r>
              <a:rPr lang="ru-RU" dirty="0" err="1">
                <a:solidFill>
                  <a:srgbClr val="073E87"/>
                </a:solidFill>
              </a:rPr>
              <a:t>страната</a:t>
            </a:r>
            <a:r>
              <a:rPr lang="ru-RU" dirty="0">
                <a:solidFill>
                  <a:srgbClr val="073E87"/>
                </a:solidFill>
              </a:rPr>
              <a:t> и </a:t>
            </a:r>
            <a:r>
              <a:rPr lang="ru-RU" dirty="0" err="1">
                <a:solidFill>
                  <a:srgbClr val="073E87"/>
                </a:solidFill>
              </a:rPr>
              <a:t>невъзможността</a:t>
            </a:r>
            <a:r>
              <a:rPr lang="ru-RU" dirty="0">
                <a:solidFill>
                  <a:srgbClr val="073E87"/>
                </a:solidFill>
              </a:rPr>
              <a:t> </a:t>
            </a:r>
            <a:r>
              <a:rPr lang="ru-RU" dirty="0" err="1">
                <a:solidFill>
                  <a:srgbClr val="073E87"/>
                </a:solidFill>
              </a:rPr>
              <a:t>родителите</a:t>
            </a:r>
            <a:r>
              <a:rPr lang="ru-RU" dirty="0">
                <a:solidFill>
                  <a:srgbClr val="073E87"/>
                </a:solidFill>
              </a:rPr>
              <a:t> да </a:t>
            </a:r>
            <a:r>
              <a:rPr lang="ru-RU" dirty="0" err="1">
                <a:solidFill>
                  <a:srgbClr val="073E87"/>
                </a:solidFill>
              </a:rPr>
              <a:t>участват</a:t>
            </a:r>
            <a:r>
              <a:rPr lang="ru-RU" dirty="0">
                <a:solidFill>
                  <a:srgbClr val="073E87"/>
                </a:solidFill>
              </a:rPr>
              <a:t> активно в </a:t>
            </a:r>
            <a:r>
              <a:rPr lang="ru-RU" dirty="0" err="1">
                <a:solidFill>
                  <a:srgbClr val="073E87"/>
                </a:solidFill>
              </a:rPr>
              <a:t>тази</a:t>
            </a:r>
            <a:r>
              <a:rPr lang="ru-RU" dirty="0">
                <a:solidFill>
                  <a:srgbClr val="073E87"/>
                </a:solidFill>
              </a:rPr>
              <a:t> </a:t>
            </a:r>
            <a:r>
              <a:rPr lang="ru-RU" dirty="0" smtClean="0">
                <a:solidFill>
                  <a:srgbClr val="073E87"/>
                </a:solidFill>
              </a:rPr>
              <a:t>практика, </a:t>
            </a:r>
            <a:r>
              <a:rPr lang="ru-RU" dirty="0" err="1" smtClean="0">
                <a:solidFill>
                  <a:srgbClr val="073E87"/>
                </a:solidFill>
              </a:rPr>
              <a:t>срещите</a:t>
            </a:r>
            <a:r>
              <a:rPr lang="ru-RU" dirty="0" smtClean="0">
                <a:solidFill>
                  <a:srgbClr val="073E87"/>
                </a:solidFill>
              </a:rPr>
              <a:t>,  </a:t>
            </a:r>
            <a:r>
              <a:rPr lang="ru-RU" dirty="0" err="1" smtClean="0">
                <a:solidFill>
                  <a:srgbClr val="073E87"/>
                </a:solidFill>
              </a:rPr>
              <a:t>информационните</a:t>
            </a:r>
            <a:r>
              <a:rPr lang="ru-RU" dirty="0" smtClean="0">
                <a:solidFill>
                  <a:srgbClr val="073E87"/>
                </a:solidFill>
              </a:rPr>
              <a:t> разговори и </a:t>
            </a:r>
            <a:r>
              <a:rPr lang="ru-RU" dirty="0" err="1" smtClean="0">
                <a:solidFill>
                  <a:srgbClr val="073E87"/>
                </a:solidFill>
              </a:rPr>
              <a:t>беседи</a:t>
            </a:r>
            <a:r>
              <a:rPr lang="ru-RU" dirty="0" smtClean="0">
                <a:solidFill>
                  <a:srgbClr val="073E87"/>
                </a:solidFill>
              </a:rPr>
              <a:t> с </a:t>
            </a:r>
            <a:r>
              <a:rPr lang="ru-RU" dirty="0" err="1" smtClean="0">
                <a:solidFill>
                  <a:srgbClr val="073E87"/>
                </a:solidFill>
              </a:rPr>
              <a:t>тях</a:t>
            </a:r>
            <a:r>
              <a:rPr lang="ru-RU" dirty="0" smtClean="0">
                <a:solidFill>
                  <a:srgbClr val="073E87"/>
                </a:solidFill>
              </a:rPr>
              <a:t> се </a:t>
            </a:r>
            <a:r>
              <a:rPr lang="ru-RU" dirty="0" err="1" smtClean="0">
                <a:solidFill>
                  <a:srgbClr val="073E87"/>
                </a:solidFill>
              </a:rPr>
              <a:t>провеждат</a:t>
            </a:r>
            <a:r>
              <a:rPr lang="ru-RU" dirty="0" smtClean="0">
                <a:solidFill>
                  <a:srgbClr val="073E87"/>
                </a:solidFill>
              </a:rPr>
              <a:t> на </a:t>
            </a:r>
            <a:r>
              <a:rPr lang="ru-RU" dirty="0" err="1" smtClean="0">
                <a:solidFill>
                  <a:srgbClr val="073E87"/>
                </a:solidFill>
              </a:rPr>
              <a:t>открито</a:t>
            </a:r>
            <a:r>
              <a:rPr lang="ru-RU" dirty="0" smtClean="0">
                <a:solidFill>
                  <a:srgbClr val="073E87"/>
                </a:solidFill>
              </a:rPr>
              <a:t> и при строго </a:t>
            </a:r>
            <a:r>
              <a:rPr lang="ru-RU" dirty="0" err="1" smtClean="0">
                <a:solidFill>
                  <a:srgbClr val="073E87"/>
                </a:solidFill>
              </a:rPr>
              <a:t>спазвана</a:t>
            </a:r>
            <a:r>
              <a:rPr lang="ru-RU" dirty="0" smtClean="0">
                <a:solidFill>
                  <a:srgbClr val="073E87"/>
                </a:solidFill>
              </a:rPr>
              <a:t> дистанция.</a:t>
            </a:r>
          </a:p>
          <a:p>
            <a:r>
              <a:rPr lang="ru-RU" dirty="0" err="1" smtClean="0">
                <a:solidFill>
                  <a:srgbClr val="073E87"/>
                </a:solidFill>
              </a:rPr>
              <a:t>Разработени</a:t>
            </a:r>
            <a:r>
              <a:rPr lang="ru-RU" dirty="0" smtClean="0">
                <a:solidFill>
                  <a:srgbClr val="073E87"/>
                </a:solidFill>
              </a:rPr>
              <a:t> две </a:t>
            </a:r>
            <a:r>
              <a:rPr lang="ru-RU" dirty="0" err="1" smtClean="0">
                <a:solidFill>
                  <a:srgbClr val="073E87"/>
                </a:solidFill>
              </a:rPr>
              <a:t>анкети</a:t>
            </a:r>
            <a:r>
              <a:rPr lang="ru-RU" dirty="0" smtClean="0">
                <a:solidFill>
                  <a:srgbClr val="073E87"/>
                </a:solidFill>
              </a:rPr>
              <a:t> с родители.</a:t>
            </a:r>
          </a:p>
          <a:p>
            <a:endParaRPr lang="ru-RU" dirty="0" smtClean="0"/>
          </a:p>
          <a:p>
            <a:r>
              <a:rPr lang="ru-RU" dirty="0" err="1" smtClean="0"/>
              <a:t>Ето</a:t>
            </a:r>
            <a:r>
              <a:rPr lang="ru-RU" dirty="0" smtClean="0"/>
              <a:t> и </a:t>
            </a:r>
            <a:r>
              <a:rPr lang="ru-RU" dirty="0" err="1" smtClean="0"/>
              <a:t>резултатите</a:t>
            </a:r>
            <a:r>
              <a:rPr lang="ru-RU" dirty="0" smtClean="0"/>
              <a:t> в снимки:</a:t>
            </a:r>
            <a:endParaRPr lang="bg-BG" dirty="0"/>
          </a:p>
        </p:txBody>
      </p:sp>
      <p:sp>
        <p:nvSpPr>
          <p:cNvPr id="3" name="Заглав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085184"/>
            <a:ext cx="1658937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492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съдържание 1"/>
          <p:cNvSpPr>
            <a:spLocks noGrp="1"/>
          </p:cNvSpPr>
          <p:nvPr>
            <p:ph idx="1"/>
          </p:nvPr>
        </p:nvSpPr>
        <p:spPr>
          <a:xfrm>
            <a:off x="323529" y="4869160"/>
            <a:ext cx="6768751" cy="1656183"/>
          </a:xfrm>
        </p:spPr>
        <p:txBody>
          <a:bodyPr>
            <a:normAutofit fontScale="25000" lnSpcReduction="20000"/>
          </a:bodyPr>
          <a:lstStyle/>
          <a:p>
            <a:r>
              <a:rPr lang="bg-BG" sz="9200" dirty="0" smtClean="0"/>
              <a:t>Бяха изработени информационни табла, които съдържат информация за </a:t>
            </a:r>
            <a:r>
              <a:rPr lang="bg-BG" sz="9200" dirty="0" err="1" smtClean="0"/>
              <a:t>здравословн</a:t>
            </a:r>
            <a:r>
              <a:rPr lang="bg-BG" sz="9200" dirty="0" smtClean="0"/>
              <a:t> начин на живот,   20 важни обноски, на които трябва да научим детето,  дневният режим в картинки и 10 безценни правила за родители.</a:t>
            </a:r>
          </a:p>
          <a:p>
            <a:endParaRPr lang="bg-BG" dirty="0" smtClean="0"/>
          </a:p>
          <a:p>
            <a:pPr marL="0" indent="0">
              <a:buNone/>
            </a:pPr>
            <a:endParaRPr lang="bg-BG" dirty="0"/>
          </a:p>
          <a:p>
            <a:pPr marL="0" indent="0">
              <a:buNone/>
            </a:pPr>
            <a:r>
              <a:rPr lang="bg-BG" dirty="0" smtClean="0"/>
              <a:t> </a:t>
            </a:r>
            <a:endParaRPr lang="bg-BG" dirty="0"/>
          </a:p>
        </p:txBody>
      </p:sp>
      <p:sp>
        <p:nvSpPr>
          <p:cNvPr id="3" name="Заглав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229200"/>
            <a:ext cx="1658937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188641"/>
            <a:ext cx="8016875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796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съдържание 1"/>
          <p:cNvSpPr>
            <a:spLocks noGrp="1"/>
          </p:cNvSpPr>
          <p:nvPr>
            <p:ph idx="1"/>
          </p:nvPr>
        </p:nvSpPr>
        <p:spPr>
          <a:xfrm>
            <a:off x="4860033" y="2492896"/>
            <a:ext cx="3973664" cy="2592288"/>
          </a:xfrm>
        </p:spPr>
        <p:txBody>
          <a:bodyPr>
            <a:noAutofit/>
          </a:bodyPr>
          <a:lstStyle/>
          <a:p>
            <a:r>
              <a:rPr lang="bg-BG" sz="2200" dirty="0" smtClean="0"/>
              <a:t>Това е нашия кът за възприемане на приказки. Получи се комфортно и уютно кътче с новите ни </a:t>
            </a:r>
            <a:r>
              <a:rPr lang="bg-BG" sz="2200" dirty="0" err="1" smtClean="0"/>
              <a:t>барбарони</a:t>
            </a:r>
            <a:r>
              <a:rPr lang="bg-BG" sz="2200" dirty="0" smtClean="0"/>
              <a:t>.</a:t>
            </a:r>
          </a:p>
          <a:p>
            <a:pPr marL="0" indent="0">
              <a:buNone/>
            </a:pPr>
            <a:r>
              <a:rPr lang="bg-BG" sz="2200" dirty="0" smtClean="0"/>
              <a:t> </a:t>
            </a:r>
            <a:endParaRPr lang="bg-BG" sz="2200" dirty="0"/>
          </a:p>
        </p:txBody>
      </p:sp>
      <p:sp>
        <p:nvSpPr>
          <p:cNvPr id="3" name="Заглав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760" y="5257360"/>
            <a:ext cx="1658937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17" y="122839"/>
            <a:ext cx="4176464" cy="6604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749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лавие 2"/>
          <p:cNvSpPr>
            <a:spLocks noGrp="1"/>
          </p:cNvSpPr>
          <p:nvPr>
            <p:ph type="title"/>
          </p:nvPr>
        </p:nvSpPr>
        <p:spPr>
          <a:xfrm>
            <a:off x="179512" y="908720"/>
            <a:ext cx="3096344" cy="2304255"/>
          </a:xfrm>
        </p:spPr>
        <p:txBody>
          <a:bodyPr>
            <a:normAutofit/>
          </a:bodyPr>
          <a:lstStyle/>
          <a:p>
            <a:pPr algn="l"/>
            <a:r>
              <a:rPr lang="bg-BG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Г-жа Валентина Григорова чете  на малките „славейчета“ любима приказка. </a:t>
            </a:r>
            <a:endParaRPr lang="bg-BG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301208"/>
            <a:ext cx="1658937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C:\Users\Nina\Desktop\СНИМКИ 1920\IMG_20201022_11130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96175"/>
            <a:ext cx="5563042" cy="312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5" y="116632"/>
            <a:ext cx="5414593" cy="3346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138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съдържание 1"/>
          <p:cNvSpPr>
            <a:spLocks noGrp="1"/>
          </p:cNvSpPr>
          <p:nvPr>
            <p:ph idx="1"/>
          </p:nvPr>
        </p:nvSpPr>
        <p:spPr>
          <a:xfrm>
            <a:off x="5508104" y="2420888"/>
            <a:ext cx="3528392" cy="2376264"/>
          </a:xfrm>
        </p:spPr>
        <p:txBody>
          <a:bodyPr/>
          <a:lstStyle/>
          <a:p>
            <a:r>
              <a:rPr lang="bg-BG" dirty="0" smtClean="0">
                <a:solidFill>
                  <a:srgbClr val="0070C0"/>
                </a:solidFill>
              </a:rPr>
              <a:t>Децата с неприкрит интерес и внимание разпознават и назовават любими герои от приказки.</a:t>
            </a:r>
          </a:p>
          <a:p>
            <a:endParaRPr lang="bg-BG" dirty="0"/>
          </a:p>
        </p:txBody>
      </p:sp>
      <p:sp>
        <p:nvSpPr>
          <p:cNvPr id="3" name="Заглавие 2"/>
          <p:cNvSpPr>
            <a:spLocks noGrp="1"/>
          </p:cNvSpPr>
          <p:nvPr>
            <p:ph type="title"/>
          </p:nvPr>
        </p:nvSpPr>
        <p:spPr>
          <a:xfrm>
            <a:off x="449609" y="304064"/>
            <a:ext cx="8229600" cy="1252728"/>
          </a:xfrm>
        </p:spPr>
        <p:txBody>
          <a:bodyPr/>
          <a:lstStyle/>
          <a:p>
            <a:endParaRPr lang="bg-BG" dirty="0"/>
          </a:p>
        </p:txBody>
      </p:sp>
      <p:pic>
        <p:nvPicPr>
          <p:cNvPr id="10242" name="Picture 2" descr="C:\Users\Nina\Desktop\СНИМКИ 1920\IMG_20201022_1114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4902672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72" y="3789040"/>
            <a:ext cx="5112568" cy="2875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226585"/>
            <a:ext cx="1658937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905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съдържание 1"/>
          <p:cNvSpPr>
            <a:spLocks noGrp="1"/>
          </p:cNvSpPr>
          <p:nvPr>
            <p:ph idx="1"/>
          </p:nvPr>
        </p:nvSpPr>
        <p:spPr>
          <a:xfrm>
            <a:off x="3923928" y="3861048"/>
            <a:ext cx="3744416" cy="1656184"/>
          </a:xfrm>
        </p:spPr>
        <p:txBody>
          <a:bodyPr/>
          <a:lstStyle/>
          <a:p>
            <a:r>
              <a:rPr lang="bg-BG" dirty="0" smtClean="0"/>
              <a:t>Малчуганите не забравят и любимите си занимания – игрите.</a:t>
            </a:r>
            <a:endParaRPr lang="bg-BG" dirty="0"/>
          </a:p>
        </p:txBody>
      </p:sp>
      <p:sp>
        <p:nvSpPr>
          <p:cNvPr id="3" name="Заглав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2220"/>
            <a:ext cx="3206750" cy="570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04664"/>
            <a:ext cx="5102225" cy="287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333246"/>
            <a:ext cx="1658937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11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лавие 2"/>
          <p:cNvSpPr>
            <a:spLocks noGrp="1"/>
          </p:cNvSpPr>
          <p:nvPr>
            <p:ph type="title"/>
          </p:nvPr>
        </p:nvSpPr>
        <p:spPr>
          <a:xfrm>
            <a:off x="107503" y="3429000"/>
            <a:ext cx="1995613" cy="3168352"/>
          </a:xfrm>
        </p:spPr>
        <p:txBody>
          <a:bodyPr>
            <a:normAutofit/>
          </a:bodyPr>
          <a:lstStyle/>
          <a:p>
            <a:pPr algn="l"/>
            <a:r>
              <a:rPr lang="bg-BG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Игрите и забавленията продължават с новите ни конструктори</a:t>
            </a:r>
            <a:r>
              <a:rPr lang="bg-BG" sz="2200" dirty="0" smtClean="0"/>
              <a:t>.</a:t>
            </a:r>
            <a:endParaRPr lang="bg-BG" sz="2200" dirty="0"/>
          </a:p>
        </p:txBody>
      </p:sp>
      <p:pic>
        <p:nvPicPr>
          <p:cNvPr id="14338" name="Picture 2" descr="C:\Users\Nina\Desktop\СНИМКИ 1920\IMG_20201022_1115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117" y="3852404"/>
            <a:ext cx="512056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Nina\Desktop\СНИМКИ 1920\IMG_20201022_1115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59" y="548680"/>
            <a:ext cx="4173721" cy="253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Nina\Desktop\СНИМКИ 1920\IMG_20201022_1116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748" y="648873"/>
            <a:ext cx="4265328" cy="239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306" y="5419219"/>
            <a:ext cx="1658256" cy="1438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765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съдържание 1"/>
          <p:cNvSpPr>
            <a:spLocks noGrp="1"/>
          </p:cNvSpPr>
          <p:nvPr>
            <p:ph idx="1"/>
          </p:nvPr>
        </p:nvSpPr>
        <p:spPr>
          <a:xfrm>
            <a:off x="323529" y="6020345"/>
            <a:ext cx="7056784" cy="577007"/>
          </a:xfrm>
        </p:spPr>
        <p:txBody>
          <a:bodyPr/>
          <a:lstStyle/>
          <a:p>
            <a:pPr lvl="0" algn="ctr">
              <a:buClr>
                <a:srgbClr val="31B6FD"/>
              </a:buClr>
            </a:pPr>
            <a:r>
              <a:rPr lang="bg-BG" sz="2200" dirty="0">
                <a:solidFill>
                  <a:srgbClr val="073E87"/>
                </a:solidFill>
              </a:rPr>
              <a:t>Любима имитационна игра „Рожден ден“ </a:t>
            </a:r>
          </a:p>
        </p:txBody>
      </p:sp>
      <p:sp>
        <p:nvSpPr>
          <p:cNvPr id="3" name="Заглав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301208"/>
            <a:ext cx="1658937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Nina\Desktop\СНИМКИ 1920\IMG_20201106_101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766" y="116632"/>
            <a:ext cx="4352483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ina\Desktop\СНИМКИ 1920\IMG_20201106_1009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96952"/>
            <a:ext cx="4320552" cy="243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88" y="272676"/>
            <a:ext cx="4352484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361" y="2720948"/>
            <a:ext cx="4362550" cy="2453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358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съдържание 1"/>
          <p:cNvSpPr>
            <a:spLocks noGrp="1"/>
          </p:cNvSpPr>
          <p:nvPr>
            <p:ph idx="1"/>
          </p:nvPr>
        </p:nvSpPr>
        <p:spPr>
          <a:xfrm>
            <a:off x="179512" y="6020345"/>
            <a:ext cx="7128792" cy="719137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bg-BG" dirty="0" smtClean="0"/>
              <a:t>Любима имитационна игра „Рожден ден“ </a:t>
            </a:r>
          </a:p>
          <a:p>
            <a:pPr marL="0" indent="0">
              <a:buNone/>
            </a:pPr>
            <a:r>
              <a:rPr lang="bg-BG" dirty="0" smtClean="0"/>
              <a:t>     </a:t>
            </a:r>
            <a:endParaRPr lang="bg-BG" dirty="0"/>
          </a:p>
        </p:txBody>
      </p:sp>
      <p:sp>
        <p:nvSpPr>
          <p:cNvPr id="3" name="Заглав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301208"/>
            <a:ext cx="1658937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73" y="327655"/>
            <a:ext cx="4231411" cy="2380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932" y="132962"/>
            <a:ext cx="4308309" cy="2423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91" y="3356992"/>
            <a:ext cx="4152685" cy="233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Nina\Desktop\СНИМКИ 1920\IMG_20201106_1034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846" y="2730628"/>
            <a:ext cx="4529395" cy="254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11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съдържание 1"/>
          <p:cNvSpPr>
            <a:spLocks noGrp="1"/>
          </p:cNvSpPr>
          <p:nvPr>
            <p:ph idx="1"/>
          </p:nvPr>
        </p:nvSpPr>
        <p:spPr>
          <a:xfrm>
            <a:off x="131409" y="2780928"/>
            <a:ext cx="8617055" cy="936104"/>
          </a:xfrm>
        </p:spPr>
        <p:txBody>
          <a:bodyPr>
            <a:normAutofit fontScale="92500" lnSpcReduction="20000"/>
          </a:bodyPr>
          <a:lstStyle/>
          <a:p>
            <a:r>
              <a:rPr lang="bg-BG" dirty="0" smtClean="0"/>
              <a:t>Г-жа Даниела </a:t>
            </a:r>
            <a:r>
              <a:rPr lang="bg-BG" dirty="0" err="1" smtClean="0"/>
              <a:t>Деникова</a:t>
            </a:r>
            <a:r>
              <a:rPr lang="bg-BG" dirty="0" smtClean="0"/>
              <a:t> разказва любима приказка.  Децата слушаха с интерес </a:t>
            </a:r>
            <a:r>
              <a:rPr lang="bg-BG" smtClean="0"/>
              <a:t>и внимание. Оцветяване </a:t>
            </a:r>
            <a:r>
              <a:rPr lang="bg-BG" dirty="0" smtClean="0"/>
              <a:t>на любим литературен герой.</a:t>
            </a:r>
          </a:p>
          <a:p>
            <a:endParaRPr lang="bg-BG" dirty="0"/>
          </a:p>
        </p:txBody>
      </p:sp>
      <p:sp>
        <p:nvSpPr>
          <p:cNvPr id="3" name="Заглав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301208"/>
            <a:ext cx="1658937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 descr="C:\Users\Nina\Desktop\СНИМКИ 1920\IMG_20201029_1215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1"/>
            <a:ext cx="4204886" cy="251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Nina\Desktop\СНИМКИ 1920\IMG_20201029_1215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184" y="3620794"/>
            <a:ext cx="5520711" cy="3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614" y="116632"/>
            <a:ext cx="4474562" cy="2516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486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съдържание 1"/>
          <p:cNvSpPr>
            <a:spLocks noGrp="1"/>
          </p:cNvSpPr>
          <p:nvPr>
            <p:ph idx="1"/>
          </p:nvPr>
        </p:nvSpPr>
        <p:spPr>
          <a:xfrm>
            <a:off x="467544" y="908720"/>
            <a:ext cx="8208913" cy="5217443"/>
          </a:xfrm>
        </p:spPr>
        <p:txBody>
          <a:bodyPr>
            <a:normAutofit/>
          </a:bodyPr>
          <a:lstStyle/>
          <a:p>
            <a:r>
              <a:rPr lang="ru-RU" dirty="0"/>
              <a:t>От </a:t>
            </a:r>
            <a:r>
              <a:rPr lang="ru-RU" dirty="0" err="1"/>
              <a:t>месец</a:t>
            </a:r>
            <a:r>
              <a:rPr lang="ru-RU" dirty="0"/>
              <a:t> </a:t>
            </a:r>
            <a:r>
              <a:rPr lang="ru-RU" dirty="0" err="1"/>
              <a:t>октомври</a:t>
            </a:r>
            <a:r>
              <a:rPr lang="ru-RU" dirty="0"/>
              <a:t> 2020 година в ДГ „Мечта“ град </a:t>
            </a:r>
            <a:r>
              <a:rPr lang="ru-RU" dirty="0" err="1"/>
              <a:t>Кюстендил</a:t>
            </a:r>
            <a:r>
              <a:rPr lang="ru-RU" dirty="0"/>
              <a:t> </a:t>
            </a:r>
            <a:r>
              <a:rPr lang="ru-RU" dirty="0" err="1"/>
              <a:t>стартира</a:t>
            </a:r>
            <a:r>
              <a:rPr lang="ru-RU" dirty="0"/>
              <a:t> Проект по </a:t>
            </a:r>
            <a:r>
              <a:rPr lang="ru-RU" dirty="0" err="1"/>
              <a:t>Национална</a:t>
            </a:r>
            <a:r>
              <a:rPr lang="ru-RU" dirty="0"/>
              <a:t> </a:t>
            </a:r>
            <a:r>
              <a:rPr lang="ru-RU" dirty="0" err="1"/>
              <a:t>програма</a:t>
            </a:r>
            <a:r>
              <a:rPr lang="ru-RU" dirty="0"/>
              <a:t> „</a:t>
            </a:r>
            <a:r>
              <a:rPr lang="ru-RU" dirty="0" err="1"/>
              <a:t>Успяваме</a:t>
            </a:r>
            <a:r>
              <a:rPr lang="ru-RU" dirty="0"/>
              <a:t> </a:t>
            </a:r>
            <a:r>
              <a:rPr lang="ru-RU" dirty="0" err="1"/>
              <a:t>заедно</a:t>
            </a:r>
            <a:r>
              <a:rPr lang="ru-RU" dirty="0"/>
              <a:t>“  на тема: </a:t>
            </a:r>
            <a:r>
              <a:rPr lang="ru-RU" dirty="0" err="1"/>
              <a:t>Педагогическа</a:t>
            </a:r>
            <a:r>
              <a:rPr lang="ru-RU" dirty="0"/>
              <a:t> практика „</a:t>
            </a:r>
            <a:r>
              <a:rPr lang="ru-RU" dirty="0" err="1"/>
              <a:t>Утринна</a:t>
            </a:r>
            <a:r>
              <a:rPr lang="ru-RU" dirty="0"/>
              <a:t> </a:t>
            </a:r>
            <a:r>
              <a:rPr lang="ru-RU" dirty="0" err="1"/>
              <a:t>приказка</a:t>
            </a:r>
            <a:r>
              <a:rPr lang="ru-RU" dirty="0"/>
              <a:t>“. </a:t>
            </a:r>
            <a:r>
              <a:rPr lang="ru-RU" dirty="0" err="1"/>
              <a:t>Това</a:t>
            </a:r>
            <a:r>
              <a:rPr lang="ru-RU" dirty="0"/>
              <a:t> е  адаптационен </a:t>
            </a:r>
            <a:r>
              <a:rPr lang="ru-RU" dirty="0" err="1"/>
              <a:t>психолого</a:t>
            </a:r>
            <a:r>
              <a:rPr lang="ru-RU" dirty="0"/>
              <a:t> - педагогически и методически </a:t>
            </a:r>
            <a:r>
              <a:rPr lang="ru-RU" dirty="0" err="1"/>
              <a:t>практико</a:t>
            </a:r>
            <a:r>
              <a:rPr lang="ru-RU" dirty="0"/>
              <a:t> - приложен </a:t>
            </a:r>
            <a:r>
              <a:rPr lang="ru-RU" dirty="0" err="1" smtClean="0"/>
              <a:t>модел</a:t>
            </a:r>
            <a:r>
              <a:rPr lang="ru-RU" dirty="0" smtClean="0"/>
              <a:t> </a:t>
            </a:r>
            <a:r>
              <a:rPr lang="ru-RU" dirty="0"/>
              <a:t>за </a:t>
            </a:r>
            <a:r>
              <a:rPr lang="ru-RU" dirty="0" err="1"/>
              <a:t>съвместна</a:t>
            </a:r>
            <a:r>
              <a:rPr lang="ru-RU" dirty="0"/>
              <a:t> работа на учители и представители на </a:t>
            </a:r>
            <a:r>
              <a:rPr lang="ru-RU" dirty="0" err="1"/>
              <a:t>семейната</a:t>
            </a:r>
            <a:r>
              <a:rPr lang="ru-RU" dirty="0"/>
              <a:t> </a:t>
            </a:r>
            <a:r>
              <a:rPr lang="ru-RU" dirty="0" err="1"/>
              <a:t>общност</a:t>
            </a:r>
            <a:r>
              <a:rPr lang="ru-RU" dirty="0"/>
              <a:t> в периода на </a:t>
            </a:r>
            <a:r>
              <a:rPr lang="ru-RU" dirty="0" err="1"/>
              <a:t>постъпване</a:t>
            </a:r>
            <a:r>
              <a:rPr lang="ru-RU" dirty="0"/>
              <a:t> на </a:t>
            </a:r>
            <a:r>
              <a:rPr lang="ru-RU" dirty="0" err="1"/>
              <a:t>децата</a:t>
            </a:r>
            <a:r>
              <a:rPr lang="ru-RU" dirty="0"/>
              <a:t> в </a:t>
            </a:r>
            <a:r>
              <a:rPr lang="ru-RU" dirty="0" err="1" smtClean="0"/>
              <a:t>детската</a:t>
            </a:r>
            <a:r>
              <a:rPr lang="ru-RU" dirty="0" smtClean="0"/>
              <a:t> градина.</a:t>
            </a:r>
          </a:p>
          <a:p>
            <a:endParaRPr lang="ru-RU" dirty="0"/>
          </a:p>
          <a:p>
            <a:r>
              <a:rPr lang="ru-RU" dirty="0"/>
              <a:t> Проекта се </a:t>
            </a:r>
            <a:r>
              <a:rPr lang="ru-RU" dirty="0" err="1"/>
              <a:t>реализира</a:t>
            </a:r>
            <a:r>
              <a:rPr lang="ru-RU" dirty="0"/>
              <a:t> под </a:t>
            </a:r>
            <a:r>
              <a:rPr lang="ru-RU" dirty="0" err="1"/>
              <a:t>ръководството</a:t>
            </a:r>
            <a:r>
              <a:rPr lang="ru-RU" dirty="0"/>
              <a:t> на директора на ДГ „Мечта“ Анна </a:t>
            </a:r>
            <a:r>
              <a:rPr lang="ru-RU" dirty="0" err="1"/>
              <a:t>Ангелова</a:t>
            </a:r>
            <a:r>
              <a:rPr lang="ru-RU" dirty="0"/>
              <a:t> и </a:t>
            </a:r>
            <a:r>
              <a:rPr lang="ru-RU" dirty="0" err="1"/>
              <a:t>заместник</a:t>
            </a:r>
            <a:r>
              <a:rPr lang="ru-RU" dirty="0"/>
              <a:t> директора Камелия </a:t>
            </a:r>
            <a:r>
              <a:rPr lang="ru-RU" dirty="0" err="1"/>
              <a:t>Крумова</a:t>
            </a:r>
            <a:r>
              <a:rPr lang="ru-RU" dirty="0"/>
              <a:t>. </a:t>
            </a:r>
          </a:p>
          <a:p>
            <a:endParaRPr lang="bg-BG" dirty="0"/>
          </a:p>
        </p:txBody>
      </p:sp>
      <p:sp>
        <p:nvSpPr>
          <p:cNvPr id="3" name="Заглав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73" y="5159048"/>
            <a:ext cx="1656208" cy="1438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854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съдържание 1"/>
          <p:cNvSpPr>
            <a:spLocks noGrp="1"/>
          </p:cNvSpPr>
          <p:nvPr>
            <p:ph idx="1"/>
          </p:nvPr>
        </p:nvSpPr>
        <p:spPr>
          <a:xfrm>
            <a:off x="251521" y="5589239"/>
            <a:ext cx="6912768" cy="1150243"/>
          </a:xfrm>
        </p:spPr>
        <p:txBody>
          <a:bodyPr>
            <a:normAutofit lnSpcReduction="10000"/>
          </a:bodyPr>
          <a:lstStyle/>
          <a:p>
            <a:r>
              <a:rPr lang="bg-BG" dirty="0" smtClean="0"/>
              <a:t>Помощник възпитателя Наташа Алексова показва на малките „славейчета“ герои от любима приказка.</a:t>
            </a:r>
            <a:endParaRPr lang="bg-BG" dirty="0"/>
          </a:p>
        </p:txBody>
      </p:sp>
      <p:sp>
        <p:nvSpPr>
          <p:cNvPr id="3" name="Заглав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301208"/>
            <a:ext cx="1658937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Nina\Desktop\СНИМКИ 1920\IMG_20201028_1004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832" y="131029"/>
            <a:ext cx="4374033" cy="246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ina\Desktop\СНИМКИ 1920\IMG_20201028_1004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95" y="116632"/>
            <a:ext cx="4465213" cy="251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770588"/>
            <a:ext cx="4882924" cy="2746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9806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съдържание 1"/>
          <p:cNvSpPr>
            <a:spLocks noGrp="1"/>
          </p:cNvSpPr>
          <p:nvPr>
            <p:ph idx="1"/>
          </p:nvPr>
        </p:nvSpPr>
        <p:spPr>
          <a:xfrm>
            <a:off x="251521" y="188641"/>
            <a:ext cx="5616624" cy="1008112"/>
          </a:xfrm>
        </p:spPr>
        <p:txBody>
          <a:bodyPr>
            <a:normAutofit fontScale="92500" lnSpcReduction="10000"/>
          </a:bodyPr>
          <a:lstStyle/>
          <a:p>
            <a:r>
              <a:rPr lang="bg-BG" dirty="0" smtClean="0"/>
              <a:t>Игра „Подай топката“ за развиване на двигателни умения и координация на движенията.</a:t>
            </a:r>
          </a:p>
          <a:p>
            <a:endParaRPr lang="bg-BG" dirty="0"/>
          </a:p>
        </p:txBody>
      </p:sp>
      <p:sp>
        <p:nvSpPr>
          <p:cNvPr id="3" name="Заглавие 2"/>
          <p:cNvSpPr>
            <a:spLocks noGrp="1"/>
          </p:cNvSpPr>
          <p:nvPr>
            <p:ph type="title"/>
          </p:nvPr>
        </p:nvSpPr>
        <p:spPr>
          <a:xfrm flipV="1">
            <a:off x="457200" y="1591056"/>
            <a:ext cx="8229600" cy="1693928"/>
          </a:xfrm>
        </p:spPr>
        <p:txBody>
          <a:bodyPr/>
          <a:lstStyle/>
          <a:p>
            <a:endParaRPr lang="bg-BG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301208"/>
            <a:ext cx="1658937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88640"/>
            <a:ext cx="2880320" cy="5120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328309"/>
            <a:ext cx="4320480" cy="243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69352"/>
            <a:ext cx="4905144" cy="2759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452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съдържание 1"/>
          <p:cNvSpPr>
            <a:spLocks noGrp="1"/>
          </p:cNvSpPr>
          <p:nvPr>
            <p:ph idx="1"/>
          </p:nvPr>
        </p:nvSpPr>
        <p:spPr>
          <a:xfrm rot="10800000" flipV="1">
            <a:off x="107499" y="3141311"/>
            <a:ext cx="2664300" cy="3598171"/>
          </a:xfrm>
        </p:spPr>
        <p:txBody>
          <a:bodyPr>
            <a:normAutofit/>
          </a:bodyPr>
          <a:lstStyle/>
          <a:p>
            <a:r>
              <a:rPr lang="bg-BG" dirty="0" smtClean="0"/>
              <a:t>Игри за развитие на логическото мислене, броене и разпознаване цветове и форми. </a:t>
            </a:r>
            <a:endParaRPr lang="bg-BG" dirty="0"/>
          </a:p>
        </p:txBody>
      </p:sp>
      <p:sp>
        <p:nvSpPr>
          <p:cNvPr id="3" name="Заглав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301208"/>
            <a:ext cx="1658937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597" y="304144"/>
            <a:ext cx="2146738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014" y="131617"/>
            <a:ext cx="2411948" cy="416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384048"/>
            <a:ext cx="4320480" cy="243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64" y="692696"/>
            <a:ext cx="4096455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4748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съдържание 1"/>
          <p:cNvSpPr>
            <a:spLocks noGrp="1"/>
          </p:cNvSpPr>
          <p:nvPr>
            <p:ph idx="1"/>
          </p:nvPr>
        </p:nvSpPr>
        <p:spPr>
          <a:xfrm>
            <a:off x="4932039" y="188641"/>
            <a:ext cx="4035201" cy="2232248"/>
          </a:xfrm>
        </p:spPr>
        <p:txBody>
          <a:bodyPr/>
          <a:lstStyle/>
          <a:p>
            <a:r>
              <a:rPr lang="bg-BG" dirty="0" smtClean="0"/>
              <a:t>С неприкрит интерес и малчуганите оцветяват моменти от любима приказка с г-жа Нина Николова.</a:t>
            </a:r>
            <a:endParaRPr lang="bg-BG" dirty="0"/>
          </a:p>
        </p:txBody>
      </p:sp>
      <p:sp>
        <p:nvSpPr>
          <p:cNvPr id="3" name="Заглавие 2"/>
          <p:cNvSpPr>
            <a:spLocks noGrp="1"/>
          </p:cNvSpPr>
          <p:nvPr>
            <p:ph type="title"/>
          </p:nvPr>
        </p:nvSpPr>
        <p:spPr>
          <a:xfrm>
            <a:off x="457200" y="1196752"/>
            <a:ext cx="3898776" cy="394304"/>
          </a:xfrm>
        </p:spPr>
        <p:txBody>
          <a:bodyPr>
            <a:normAutofit fontScale="90000"/>
          </a:bodyPr>
          <a:lstStyle/>
          <a:p>
            <a:endParaRPr lang="bg-BG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371234"/>
            <a:ext cx="1658937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Nina\Desktop\СНИМКИ 1920\СНИМКИ 1920\IMG_20201028_0953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861048"/>
            <a:ext cx="4395241" cy="279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8640"/>
            <a:ext cx="4544851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Nina\Desktop\СНИМКИ 1920\СНИМКИ 1920\IMG_20201028_0953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62" y="2839372"/>
            <a:ext cx="4419638" cy="244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4341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съдържание 1"/>
          <p:cNvSpPr>
            <a:spLocks noGrp="1"/>
          </p:cNvSpPr>
          <p:nvPr>
            <p:ph idx="1"/>
          </p:nvPr>
        </p:nvSpPr>
        <p:spPr>
          <a:xfrm>
            <a:off x="4860032" y="3068960"/>
            <a:ext cx="3816424" cy="2263566"/>
          </a:xfrm>
        </p:spPr>
        <p:txBody>
          <a:bodyPr/>
          <a:lstStyle/>
          <a:p>
            <a:r>
              <a:rPr lang="bg-BG" dirty="0" smtClean="0"/>
              <a:t>С много настроение и внимание малчуганите разпознаваха и сортираха плодове и зеленчуци.</a:t>
            </a:r>
            <a:endParaRPr lang="bg-BG" dirty="0"/>
          </a:p>
        </p:txBody>
      </p:sp>
      <p:sp>
        <p:nvSpPr>
          <p:cNvPr id="3" name="Заглав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4098" name="Picture 2" descr="C:\Users\Nina\Desktop\СНИМКИ 1920\СНИМКИ 1920\IMG_20201026_1032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3" y="386000"/>
            <a:ext cx="439248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390559"/>
            <a:ext cx="1658937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C:\Users\Nina\Desktop\СНИМКИ 1920\СНИМКИ 1920\IMG_20201026_1032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2656"/>
            <a:ext cx="4392488" cy="264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Nina\Desktop\СНИМКИ 1920\СНИМКИ 1920\IMG_20201026_1213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1" y="3861048"/>
            <a:ext cx="4619947" cy="294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9244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съдържание 1"/>
          <p:cNvSpPr>
            <a:spLocks noGrp="1"/>
          </p:cNvSpPr>
          <p:nvPr>
            <p:ph idx="1"/>
          </p:nvPr>
        </p:nvSpPr>
        <p:spPr>
          <a:xfrm>
            <a:off x="251521" y="692696"/>
            <a:ext cx="8424936" cy="4752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Според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екипа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от </a:t>
            </a:r>
            <a:r>
              <a:rPr lang="ru-RU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педагози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чрез </a:t>
            </a:r>
            <a:r>
              <a:rPr lang="ru-RU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провеждането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практиката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ru-RU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Утринна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приказка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" се </a:t>
            </a:r>
            <a:r>
              <a:rPr lang="ru-RU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поддържа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емоционален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контакт, </a:t>
            </a:r>
            <a:r>
              <a:rPr lang="ru-RU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който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насърчава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позитивните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взаимодействия между </a:t>
            </a:r>
            <a:r>
              <a:rPr lang="ru-RU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децата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групата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предоставя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положителна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намеса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включените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дейността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възрастни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При </a:t>
            </a:r>
            <a:r>
              <a:rPr lang="ru-RU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провеждането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тази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практика, </a:t>
            </a:r>
            <a:r>
              <a:rPr lang="ru-RU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образователната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среда е </a:t>
            </a:r>
            <a:r>
              <a:rPr lang="ru-RU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организирана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така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че да </a:t>
            </a:r>
            <a:r>
              <a:rPr lang="ru-RU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подкрепя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всички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области на </a:t>
            </a:r>
            <a:r>
              <a:rPr lang="ru-RU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психично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развитие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емоционално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когнитивно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като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насърчава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активното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участие на </a:t>
            </a:r>
            <a:r>
              <a:rPr lang="ru-RU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децата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bg-BG" sz="2000" dirty="0"/>
          </a:p>
        </p:txBody>
      </p:sp>
      <p:sp>
        <p:nvSpPr>
          <p:cNvPr id="3" name="Заглавие 2"/>
          <p:cNvSpPr>
            <a:spLocks noGrp="1"/>
          </p:cNvSpPr>
          <p:nvPr>
            <p:ph type="title"/>
          </p:nvPr>
        </p:nvSpPr>
        <p:spPr>
          <a:xfrm>
            <a:off x="457200" y="692695"/>
            <a:ext cx="8229600" cy="288033"/>
          </a:xfrm>
        </p:spPr>
        <p:txBody>
          <a:bodyPr>
            <a:normAutofit fontScale="90000"/>
          </a:bodyPr>
          <a:lstStyle/>
          <a:p>
            <a:endParaRPr lang="bg-BG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362" y="5085184"/>
            <a:ext cx="1658937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4125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съдържание 1"/>
          <p:cNvSpPr>
            <a:spLocks noGrp="1"/>
          </p:cNvSpPr>
          <p:nvPr>
            <p:ph idx="1"/>
          </p:nvPr>
        </p:nvSpPr>
        <p:spPr>
          <a:xfrm>
            <a:off x="467544" y="1124744"/>
            <a:ext cx="8280919" cy="5001419"/>
          </a:xfrm>
        </p:spPr>
        <p:txBody>
          <a:bodyPr>
            <a:normAutofit/>
          </a:bodyPr>
          <a:lstStyle/>
          <a:p>
            <a:r>
              <a:rPr lang="ru-RU" dirty="0"/>
              <a:t>В проекта </a:t>
            </a:r>
            <a:r>
              <a:rPr lang="ru-RU" dirty="0" err="1" smtClean="0"/>
              <a:t>вземат</a:t>
            </a:r>
            <a:r>
              <a:rPr lang="ru-RU" dirty="0" smtClean="0"/>
              <a:t> участие </a:t>
            </a:r>
            <a:r>
              <a:rPr lang="ru-RU" dirty="0" err="1" smtClean="0"/>
              <a:t>деца</a:t>
            </a:r>
            <a:r>
              <a:rPr lang="ru-RU" dirty="0" smtClean="0"/>
              <a:t> </a:t>
            </a:r>
            <a:r>
              <a:rPr lang="ru-RU" dirty="0" err="1" smtClean="0"/>
              <a:t>билингви</a:t>
            </a:r>
            <a:r>
              <a:rPr lang="ru-RU" dirty="0" smtClean="0"/>
              <a:t>, </a:t>
            </a:r>
            <a:r>
              <a:rPr lang="ru-RU" dirty="0" err="1" smtClean="0"/>
              <a:t>чийто</a:t>
            </a:r>
            <a:r>
              <a:rPr lang="ru-RU" dirty="0" smtClean="0"/>
              <a:t> </a:t>
            </a:r>
            <a:r>
              <a:rPr lang="ru-RU" dirty="0" err="1" smtClean="0"/>
              <a:t>майчин</a:t>
            </a:r>
            <a:r>
              <a:rPr lang="ru-RU" dirty="0" smtClean="0"/>
              <a:t> </a:t>
            </a:r>
            <a:r>
              <a:rPr lang="ru-RU" dirty="0" err="1" smtClean="0"/>
              <a:t>език</a:t>
            </a:r>
            <a:r>
              <a:rPr lang="ru-RU" dirty="0" smtClean="0"/>
              <a:t> е </a:t>
            </a:r>
            <a:r>
              <a:rPr lang="ru-RU" dirty="0" err="1" smtClean="0"/>
              <a:t>ромския</a:t>
            </a:r>
            <a:r>
              <a:rPr lang="ru-RU" dirty="0" smtClean="0"/>
              <a:t>, </a:t>
            </a:r>
            <a:r>
              <a:rPr lang="ru-RU" dirty="0" err="1" smtClean="0"/>
              <a:t>както</a:t>
            </a:r>
            <a:r>
              <a:rPr lang="ru-RU" dirty="0" smtClean="0"/>
              <a:t> и </a:t>
            </a:r>
            <a:r>
              <a:rPr lang="ru-RU" dirty="0" err="1" smtClean="0"/>
              <a:t>екипа</a:t>
            </a:r>
            <a:r>
              <a:rPr lang="ru-RU" dirty="0" smtClean="0"/>
              <a:t> на </a:t>
            </a:r>
            <a:r>
              <a:rPr lang="ru-RU" dirty="0" err="1"/>
              <a:t>първа</a:t>
            </a:r>
            <a:r>
              <a:rPr lang="ru-RU" dirty="0"/>
              <a:t> </a:t>
            </a:r>
            <a:r>
              <a:rPr lang="ru-RU" dirty="0" err="1"/>
              <a:t>група</a:t>
            </a:r>
            <a:r>
              <a:rPr lang="ru-RU" dirty="0"/>
              <a:t> - "</a:t>
            </a:r>
            <a:r>
              <a:rPr lang="ru-RU" dirty="0" err="1" smtClean="0"/>
              <a:t>Славейче</a:t>
            </a:r>
            <a:r>
              <a:rPr lang="ru-RU" dirty="0" smtClean="0"/>
              <a:t>« с учители </a:t>
            </a:r>
            <a:r>
              <a:rPr lang="ru-RU" dirty="0"/>
              <a:t>Нина </a:t>
            </a:r>
            <a:r>
              <a:rPr lang="ru-RU" dirty="0" err="1"/>
              <a:t>Николова</a:t>
            </a:r>
            <a:r>
              <a:rPr lang="ru-RU" dirty="0"/>
              <a:t> и Валентина Григорова, помощник </a:t>
            </a:r>
            <a:r>
              <a:rPr lang="ru-RU" dirty="0" err="1"/>
              <a:t>възпитател</a:t>
            </a:r>
            <a:r>
              <a:rPr lang="ru-RU" dirty="0"/>
              <a:t> Наташа Алексова. </a:t>
            </a:r>
            <a:r>
              <a:rPr lang="ru-RU" dirty="0" err="1"/>
              <a:t>Участва</a:t>
            </a:r>
            <a:r>
              <a:rPr lang="ru-RU" dirty="0"/>
              <a:t> и </a:t>
            </a:r>
            <a:r>
              <a:rPr lang="ru-RU" dirty="0" err="1"/>
              <a:t>старши</a:t>
            </a:r>
            <a:r>
              <a:rPr lang="ru-RU" dirty="0"/>
              <a:t> </a:t>
            </a:r>
            <a:r>
              <a:rPr lang="ru-RU" dirty="0" err="1"/>
              <a:t>учител</a:t>
            </a:r>
            <a:r>
              <a:rPr lang="ru-RU" dirty="0"/>
              <a:t> </a:t>
            </a:r>
            <a:r>
              <a:rPr lang="ru-RU" dirty="0" err="1"/>
              <a:t>Даниела</a:t>
            </a:r>
            <a:r>
              <a:rPr lang="ru-RU" dirty="0"/>
              <a:t> </a:t>
            </a:r>
            <a:r>
              <a:rPr lang="ru-RU" dirty="0" err="1"/>
              <a:t>Деникова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err="1" smtClean="0"/>
              <a:t>Този</a:t>
            </a:r>
            <a:r>
              <a:rPr lang="ru-RU" dirty="0" smtClean="0"/>
              <a:t> </a:t>
            </a:r>
            <a:r>
              <a:rPr lang="ru-RU" dirty="0"/>
              <a:t>проект е </a:t>
            </a:r>
            <a:r>
              <a:rPr lang="ru-RU" dirty="0" err="1"/>
              <a:t>допълнителна</a:t>
            </a:r>
            <a:r>
              <a:rPr lang="ru-RU" dirty="0"/>
              <a:t> </a:t>
            </a:r>
            <a:r>
              <a:rPr lang="ru-RU" dirty="0" err="1"/>
              <a:t>възможност</a:t>
            </a:r>
            <a:r>
              <a:rPr lang="ru-RU" dirty="0"/>
              <a:t> за </a:t>
            </a:r>
            <a:r>
              <a:rPr lang="ru-RU" dirty="0" err="1"/>
              <a:t>образователно</a:t>
            </a:r>
            <a:r>
              <a:rPr lang="ru-RU" dirty="0"/>
              <a:t> развитие, </a:t>
            </a:r>
            <a:r>
              <a:rPr lang="ru-RU" dirty="0" err="1"/>
              <a:t>който</a:t>
            </a:r>
            <a:r>
              <a:rPr lang="ru-RU" dirty="0"/>
              <a:t>  </a:t>
            </a:r>
            <a:r>
              <a:rPr lang="ru-RU" dirty="0" err="1"/>
              <a:t>осигурява</a:t>
            </a:r>
            <a:r>
              <a:rPr lang="ru-RU" dirty="0"/>
              <a:t> на </a:t>
            </a:r>
            <a:r>
              <a:rPr lang="ru-RU" dirty="0" err="1"/>
              <a:t>учителите</a:t>
            </a:r>
            <a:r>
              <a:rPr lang="ru-RU" dirty="0"/>
              <a:t> и </a:t>
            </a:r>
            <a:r>
              <a:rPr lang="ru-RU" dirty="0" err="1"/>
              <a:t>членовете</a:t>
            </a:r>
            <a:r>
              <a:rPr lang="ru-RU" dirty="0"/>
              <a:t> на </a:t>
            </a:r>
            <a:r>
              <a:rPr lang="ru-RU" dirty="0" err="1"/>
              <a:t>семейната</a:t>
            </a:r>
            <a:r>
              <a:rPr lang="ru-RU" dirty="0"/>
              <a:t> </a:t>
            </a:r>
            <a:r>
              <a:rPr lang="ru-RU" dirty="0" err="1"/>
              <a:t>общност</a:t>
            </a:r>
            <a:r>
              <a:rPr lang="ru-RU" dirty="0"/>
              <a:t> да </a:t>
            </a:r>
            <a:r>
              <a:rPr lang="ru-RU" dirty="0" err="1"/>
              <a:t>работят</a:t>
            </a:r>
            <a:r>
              <a:rPr lang="ru-RU" dirty="0"/>
              <a:t> </a:t>
            </a:r>
            <a:r>
              <a:rPr lang="ru-RU" dirty="0" err="1"/>
              <a:t>заедно</a:t>
            </a:r>
            <a:r>
              <a:rPr lang="ru-RU" dirty="0"/>
              <a:t> за да </a:t>
            </a:r>
            <a:r>
              <a:rPr lang="ru-RU" dirty="0" err="1"/>
              <a:t>създадат</a:t>
            </a:r>
            <a:r>
              <a:rPr lang="ru-RU" dirty="0"/>
              <a:t> условия за по - </a:t>
            </a:r>
            <a:r>
              <a:rPr lang="ru-RU" dirty="0" err="1"/>
              <a:t>лесно</a:t>
            </a:r>
            <a:r>
              <a:rPr lang="ru-RU" dirty="0"/>
              <a:t> и </a:t>
            </a:r>
            <a:r>
              <a:rPr lang="ru-RU" dirty="0" err="1"/>
              <a:t>бързо</a:t>
            </a:r>
            <a:r>
              <a:rPr lang="ru-RU" dirty="0"/>
              <a:t> </a:t>
            </a:r>
            <a:r>
              <a:rPr lang="ru-RU" dirty="0" err="1"/>
              <a:t>адаптиране</a:t>
            </a:r>
            <a:r>
              <a:rPr lang="ru-RU" dirty="0"/>
              <a:t> на </a:t>
            </a:r>
            <a:r>
              <a:rPr lang="ru-RU" dirty="0" err="1"/>
              <a:t>децата</a:t>
            </a:r>
            <a:r>
              <a:rPr lang="ru-RU" dirty="0"/>
              <a:t> на 2 и 3 </a:t>
            </a:r>
            <a:r>
              <a:rPr lang="ru-RU" dirty="0" err="1"/>
              <a:t>годишна</a:t>
            </a:r>
            <a:r>
              <a:rPr lang="ru-RU" dirty="0"/>
              <a:t> </a:t>
            </a:r>
            <a:r>
              <a:rPr lang="ru-RU" dirty="0" err="1"/>
              <a:t>възраст</a:t>
            </a:r>
            <a:r>
              <a:rPr lang="ru-RU" dirty="0"/>
              <a:t>, </a:t>
            </a:r>
            <a:r>
              <a:rPr lang="ru-RU" dirty="0" err="1"/>
              <a:t>които</a:t>
            </a:r>
            <a:r>
              <a:rPr lang="ru-RU" dirty="0"/>
              <a:t> за </a:t>
            </a:r>
            <a:r>
              <a:rPr lang="ru-RU" dirty="0" err="1"/>
              <a:t>първи</a:t>
            </a:r>
            <a:r>
              <a:rPr lang="ru-RU" dirty="0"/>
              <a:t> </a:t>
            </a:r>
            <a:r>
              <a:rPr lang="ru-RU" dirty="0" err="1"/>
              <a:t>път</a:t>
            </a:r>
            <a:r>
              <a:rPr lang="ru-RU" dirty="0"/>
              <a:t> </a:t>
            </a:r>
            <a:r>
              <a:rPr lang="ru-RU" dirty="0" err="1"/>
              <a:t>тръгват</a:t>
            </a:r>
            <a:r>
              <a:rPr lang="ru-RU" dirty="0"/>
              <a:t> на </a:t>
            </a:r>
            <a:r>
              <a:rPr lang="ru-RU" dirty="0" err="1"/>
              <a:t>детска</a:t>
            </a:r>
            <a:r>
              <a:rPr lang="ru-RU" dirty="0"/>
              <a:t> градина.</a:t>
            </a:r>
            <a:endParaRPr lang="bg-BG" dirty="0"/>
          </a:p>
        </p:txBody>
      </p:sp>
      <p:sp>
        <p:nvSpPr>
          <p:cNvPr id="3" name="Заглав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229200"/>
            <a:ext cx="1658937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656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съдържание 1"/>
          <p:cNvSpPr>
            <a:spLocks noGrp="1"/>
          </p:cNvSpPr>
          <p:nvPr>
            <p:ph idx="1"/>
          </p:nvPr>
        </p:nvSpPr>
        <p:spPr>
          <a:xfrm>
            <a:off x="251520" y="692696"/>
            <a:ext cx="8568952" cy="5433467"/>
          </a:xfrm>
        </p:spPr>
        <p:txBody>
          <a:bodyPr>
            <a:normAutofit/>
          </a:bodyPr>
          <a:lstStyle/>
          <a:p>
            <a:r>
              <a:rPr lang="bg-BG" dirty="0" smtClean="0"/>
              <a:t>Основни цели: </a:t>
            </a:r>
          </a:p>
          <a:p>
            <a:r>
              <a:rPr lang="bg-BG" dirty="0" smtClean="0"/>
              <a:t>Осигуряване на подкрепяща, приемна, мултикултурна и интерактивна образователна среда близка до семейната, която да намали влиянието на стреса у децата при постъпване за първи път в детската градина. </a:t>
            </a:r>
          </a:p>
          <a:p>
            <a:r>
              <a:rPr lang="bg-BG" dirty="0" smtClean="0"/>
              <a:t>Прилагане на ефективни методи за адаптация на децата при прехода от семейната среда към новата социално – педагогическа среда в детската градина.</a:t>
            </a:r>
          </a:p>
          <a:p>
            <a:r>
              <a:rPr lang="bg-BG" dirty="0" smtClean="0"/>
              <a:t>Създаване на условия за сътрудничество и взаимодействие между семейната общност и детската градина за успешна адаптация на децата за формиране на положително отношение към детската градина и мотивация за учене. </a:t>
            </a:r>
            <a:endParaRPr lang="bg-BG" dirty="0"/>
          </a:p>
        </p:txBody>
      </p:sp>
      <p:sp>
        <p:nvSpPr>
          <p:cNvPr id="3" name="Заглавие 2"/>
          <p:cNvSpPr>
            <a:spLocks noGrp="1"/>
          </p:cNvSpPr>
          <p:nvPr>
            <p:ph type="title"/>
          </p:nvPr>
        </p:nvSpPr>
        <p:spPr>
          <a:xfrm flipV="1">
            <a:off x="457200" y="1591056"/>
            <a:ext cx="8229600" cy="901840"/>
          </a:xfrm>
        </p:spPr>
        <p:txBody>
          <a:bodyPr/>
          <a:lstStyle/>
          <a:p>
            <a:endParaRPr lang="bg-BG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301208"/>
            <a:ext cx="1658937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857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съдържание 1"/>
          <p:cNvSpPr>
            <a:spLocks noGrp="1"/>
          </p:cNvSpPr>
          <p:nvPr>
            <p:ph idx="1"/>
          </p:nvPr>
        </p:nvSpPr>
        <p:spPr>
          <a:xfrm>
            <a:off x="179512" y="1124744"/>
            <a:ext cx="8856984" cy="4752527"/>
          </a:xfrm>
        </p:spPr>
        <p:txBody>
          <a:bodyPr>
            <a:normAutofit lnSpcReduction="10000"/>
          </a:bodyPr>
          <a:lstStyle/>
          <a:p>
            <a:r>
              <a:rPr lang="ru-RU" dirty="0" err="1" smtClean="0"/>
              <a:t>Поради</a:t>
            </a:r>
            <a:r>
              <a:rPr lang="ru-RU" dirty="0" smtClean="0"/>
              <a:t> </a:t>
            </a:r>
            <a:r>
              <a:rPr lang="ru-RU" dirty="0" err="1" smtClean="0"/>
              <a:t>епидемиологичната</a:t>
            </a:r>
            <a:r>
              <a:rPr lang="ru-RU" dirty="0" smtClean="0"/>
              <a:t> ситуация в </a:t>
            </a:r>
            <a:r>
              <a:rPr lang="ru-RU" dirty="0" err="1" smtClean="0"/>
              <a:t>страната</a:t>
            </a:r>
            <a:r>
              <a:rPr lang="ru-RU" dirty="0" smtClean="0"/>
              <a:t> и </a:t>
            </a:r>
            <a:r>
              <a:rPr lang="ru-RU" dirty="0" err="1" smtClean="0"/>
              <a:t>невъзможността</a:t>
            </a:r>
            <a:r>
              <a:rPr lang="ru-RU" dirty="0" smtClean="0"/>
              <a:t> </a:t>
            </a:r>
            <a:r>
              <a:rPr lang="ru-RU" dirty="0" err="1" smtClean="0"/>
              <a:t>родителите</a:t>
            </a:r>
            <a:r>
              <a:rPr lang="ru-RU" dirty="0" smtClean="0"/>
              <a:t> да </a:t>
            </a:r>
            <a:r>
              <a:rPr lang="ru-RU" dirty="0" err="1" smtClean="0"/>
              <a:t>участват</a:t>
            </a:r>
            <a:r>
              <a:rPr lang="ru-RU" dirty="0" smtClean="0"/>
              <a:t> активно в </a:t>
            </a:r>
            <a:r>
              <a:rPr lang="ru-RU" dirty="0" err="1" smtClean="0"/>
              <a:t>тази</a:t>
            </a:r>
            <a:r>
              <a:rPr lang="ru-RU" dirty="0" smtClean="0"/>
              <a:t> практика, в </a:t>
            </a:r>
            <a:r>
              <a:rPr lang="ru-RU" dirty="0" err="1" smtClean="0"/>
              <a:t>началото</a:t>
            </a:r>
            <a:r>
              <a:rPr lang="ru-RU" dirty="0" smtClean="0"/>
              <a:t> на </a:t>
            </a:r>
            <a:r>
              <a:rPr lang="ru-RU" dirty="0" err="1" smtClean="0"/>
              <a:t>учебната</a:t>
            </a:r>
            <a:r>
              <a:rPr lang="ru-RU" dirty="0" smtClean="0"/>
              <a:t> 2020 / 2021 година </a:t>
            </a:r>
            <a:r>
              <a:rPr lang="ru-RU" dirty="0" err="1" smtClean="0"/>
              <a:t>екипа</a:t>
            </a:r>
            <a:r>
              <a:rPr lang="ru-RU" dirty="0" smtClean="0"/>
              <a:t> </a:t>
            </a:r>
            <a:r>
              <a:rPr lang="ru-RU" dirty="0"/>
              <a:t>на </a:t>
            </a:r>
            <a:r>
              <a:rPr lang="ru-RU" dirty="0" err="1"/>
              <a:t>група</a:t>
            </a:r>
            <a:r>
              <a:rPr lang="ru-RU" dirty="0"/>
              <a:t> „</a:t>
            </a:r>
            <a:r>
              <a:rPr lang="ru-RU" dirty="0" err="1"/>
              <a:t>Славейче</a:t>
            </a:r>
            <a:r>
              <a:rPr lang="ru-RU" dirty="0"/>
              <a:t>“ </a:t>
            </a:r>
            <a:r>
              <a:rPr lang="ru-RU" dirty="0" err="1" smtClean="0"/>
              <a:t>разработи</a:t>
            </a:r>
            <a:r>
              <a:rPr lang="ru-RU" dirty="0" smtClean="0"/>
              <a:t> </a:t>
            </a:r>
            <a:r>
              <a:rPr lang="ru-RU" dirty="0" err="1" smtClean="0"/>
              <a:t>програма</a:t>
            </a:r>
            <a:r>
              <a:rPr lang="ru-RU" dirty="0" smtClean="0"/>
              <a:t> с </a:t>
            </a:r>
            <a:r>
              <a:rPr lang="ru-RU" dirty="0" err="1" smtClean="0"/>
              <a:t>дейности</a:t>
            </a:r>
            <a:r>
              <a:rPr lang="ru-RU" dirty="0" smtClean="0"/>
              <a:t> и </a:t>
            </a:r>
            <a:r>
              <a:rPr lang="ru-RU" dirty="0" err="1" smtClean="0"/>
              <a:t>инициативи</a:t>
            </a:r>
            <a:r>
              <a:rPr lang="ru-RU" dirty="0" smtClean="0"/>
              <a:t> , </a:t>
            </a:r>
            <a:r>
              <a:rPr lang="ru-RU" dirty="0" err="1" smtClean="0"/>
              <a:t>насочени</a:t>
            </a:r>
            <a:r>
              <a:rPr lang="ru-RU" dirty="0" smtClean="0"/>
              <a:t> </a:t>
            </a:r>
            <a:r>
              <a:rPr lang="ru-RU" dirty="0" err="1" smtClean="0"/>
              <a:t>към</a:t>
            </a:r>
            <a:r>
              <a:rPr lang="ru-RU" dirty="0" smtClean="0"/>
              <a:t> </a:t>
            </a:r>
            <a:r>
              <a:rPr lang="ru-RU" dirty="0" err="1" smtClean="0"/>
              <a:t>успешната</a:t>
            </a:r>
            <a:r>
              <a:rPr lang="ru-RU" dirty="0" smtClean="0"/>
              <a:t> адаптация на </a:t>
            </a:r>
            <a:r>
              <a:rPr lang="ru-RU" dirty="0" err="1" smtClean="0"/>
              <a:t>децата</a:t>
            </a:r>
            <a:r>
              <a:rPr lang="ru-RU" dirty="0" smtClean="0"/>
              <a:t> на  три </a:t>
            </a:r>
            <a:r>
              <a:rPr lang="ru-RU" dirty="0" err="1" smtClean="0"/>
              <a:t>годишна</a:t>
            </a:r>
            <a:r>
              <a:rPr lang="ru-RU" dirty="0" smtClean="0"/>
              <a:t> </a:t>
            </a:r>
            <a:r>
              <a:rPr lang="ru-RU" dirty="0" err="1" smtClean="0"/>
              <a:t>възраст</a:t>
            </a:r>
            <a:r>
              <a:rPr lang="ru-RU" dirty="0" smtClean="0"/>
              <a:t> в </a:t>
            </a:r>
            <a:r>
              <a:rPr lang="ru-RU" dirty="0" err="1" smtClean="0"/>
              <a:t>детската</a:t>
            </a:r>
            <a:r>
              <a:rPr lang="ru-RU" dirty="0" smtClean="0"/>
              <a:t> градина. Ежедневно </a:t>
            </a:r>
            <a:r>
              <a:rPr lang="ru-RU" dirty="0" err="1" smtClean="0"/>
              <a:t>ние</a:t>
            </a:r>
            <a:r>
              <a:rPr lang="ru-RU" dirty="0" smtClean="0"/>
              <a:t> </a:t>
            </a:r>
            <a:r>
              <a:rPr lang="ru-RU" dirty="0" err="1" smtClean="0"/>
              <a:t>учителите</a:t>
            </a:r>
            <a:r>
              <a:rPr lang="ru-RU" dirty="0" smtClean="0"/>
              <a:t> в </a:t>
            </a:r>
            <a:r>
              <a:rPr lang="ru-RU" dirty="0" err="1" smtClean="0"/>
              <a:t>сутрешните</a:t>
            </a:r>
            <a:r>
              <a:rPr lang="ru-RU" dirty="0" smtClean="0"/>
              <a:t> </a:t>
            </a:r>
            <a:r>
              <a:rPr lang="ru-RU" dirty="0" err="1" smtClean="0"/>
              <a:t>моменти</a:t>
            </a:r>
            <a:r>
              <a:rPr lang="ru-RU" dirty="0" smtClean="0"/>
              <a:t> </a:t>
            </a:r>
            <a:r>
              <a:rPr lang="ru-RU" dirty="0" err="1" smtClean="0"/>
              <a:t>преди</a:t>
            </a:r>
            <a:r>
              <a:rPr lang="ru-RU" dirty="0" smtClean="0"/>
              <a:t> </a:t>
            </a:r>
            <a:r>
              <a:rPr lang="ru-RU" dirty="0" err="1" smtClean="0"/>
              <a:t>планираните</a:t>
            </a:r>
            <a:r>
              <a:rPr lang="ru-RU" dirty="0" smtClean="0"/>
              <a:t> </a:t>
            </a:r>
            <a:r>
              <a:rPr lang="ru-RU" dirty="0" err="1" smtClean="0"/>
              <a:t>дейности</a:t>
            </a:r>
            <a:r>
              <a:rPr lang="ru-RU" dirty="0" smtClean="0"/>
              <a:t> за </a:t>
            </a:r>
            <a:r>
              <a:rPr lang="ru-RU" dirty="0" err="1" smtClean="0"/>
              <a:t>деня</a:t>
            </a:r>
            <a:r>
              <a:rPr lang="ru-RU" dirty="0" smtClean="0"/>
              <a:t> </a:t>
            </a:r>
            <a:r>
              <a:rPr lang="ru-RU" dirty="0" err="1" smtClean="0"/>
              <a:t>четем</a:t>
            </a:r>
            <a:r>
              <a:rPr lang="ru-RU" dirty="0" smtClean="0"/>
              <a:t> и </a:t>
            </a:r>
            <a:r>
              <a:rPr lang="ru-RU" dirty="0" err="1" smtClean="0"/>
              <a:t>разказваме</a:t>
            </a:r>
            <a:r>
              <a:rPr lang="ru-RU" dirty="0" smtClean="0"/>
              <a:t> на </a:t>
            </a:r>
            <a:r>
              <a:rPr lang="ru-RU" dirty="0" err="1" smtClean="0"/>
              <a:t>децата</a:t>
            </a:r>
            <a:r>
              <a:rPr lang="ru-RU" dirty="0" smtClean="0"/>
              <a:t> в </a:t>
            </a:r>
            <a:r>
              <a:rPr lang="ru-RU" dirty="0" err="1" smtClean="0"/>
              <a:t>групата</a:t>
            </a:r>
            <a:r>
              <a:rPr lang="ru-RU" dirty="0" smtClean="0"/>
              <a:t> </a:t>
            </a:r>
            <a:r>
              <a:rPr lang="ru-RU" dirty="0" err="1" smtClean="0"/>
              <a:t>интересни</a:t>
            </a:r>
            <a:r>
              <a:rPr lang="ru-RU" dirty="0" smtClean="0"/>
              <a:t> </a:t>
            </a:r>
            <a:r>
              <a:rPr lang="ru-RU" dirty="0" err="1" smtClean="0"/>
              <a:t>приказки</a:t>
            </a:r>
            <a:r>
              <a:rPr lang="ru-RU" dirty="0" smtClean="0"/>
              <a:t> и истории,  </a:t>
            </a:r>
            <a:r>
              <a:rPr lang="ru-RU" dirty="0" err="1" smtClean="0"/>
              <a:t>рисуваме</a:t>
            </a:r>
            <a:r>
              <a:rPr lang="ru-RU" dirty="0" smtClean="0"/>
              <a:t> </a:t>
            </a:r>
            <a:r>
              <a:rPr lang="ru-RU" dirty="0" err="1" smtClean="0"/>
              <a:t>любими</a:t>
            </a:r>
            <a:r>
              <a:rPr lang="ru-RU" dirty="0" smtClean="0"/>
              <a:t> герои, </a:t>
            </a:r>
            <a:r>
              <a:rPr lang="ru-RU" dirty="0" err="1" smtClean="0"/>
              <a:t>драматизираме</a:t>
            </a:r>
            <a:r>
              <a:rPr lang="ru-RU" dirty="0" smtClean="0"/>
              <a:t> </a:t>
            </a:r>
            <a:r>
              <a:rPr lang="ru-RU" dirty="0" err="1" smtClean="0"/>
              <a:t>моменти</a:t>
            </a:r>
            <a:r>
              <a:rPr lang="ru-RU" dirty="0" smtClean="0"/>
              <a:t> от </a:t>
            </a:r>
            <a:r>
              <a:rPr lang="ru-RU" dirty="0" err="1" smtClean="0"/>
              <a:t>различни</a:t>
            </a:r>
            <a:r>
              <a:rPr lang="ru-RU" dirty="0" smtClean="0"/>
              <a:t> </a:t>
            </a:r>
            <a:r>
              <a:rPr lang="ru-RU" dirty="0" err="1" smtClean="0"/>
              <a:t>приказки</a:t>
            </a:r>
            <a:r>
              <a:rPr lang="ru-RU" dirty="0" smtClean="0"/>
              <a:t>,  играем </a:t>
            </a:r>
            <a:r>
              <a:rPr lang="ru-RU" dirty="0" err="1" smtClean="0"/>
              <a:t>разнообразни</a:t>
            </a:r>
            <a:r>
              <a:rPr lang="ru-RU" dirty="0" smtClean="0"/>
              <a:t> </a:t>
            </a:r>
            <a:r>
              <a:rPr lang="ru-RU" dirty="0" err="1" smtClean="0"/>
              <a:t>възпитателни</a:t>
            </a:r>
            <a:r>
              <a:rPr lang="ru-RU" dirty="0" smtClean="0"/>
              <a:t> </a:t>
            </a:r>
            <a:r>
              <a:rPr lang="ru-RU" dirty="0" err="1" smtClean="0"/>
              <a:t>игри</a:t>
            </a:r>
            <a:r>
              <a:rPr lang="ru-RU" dirty="0"/>
              <a:t> </a:t>
            </a:r>
            <a:r>
              <a:rPr lang="ru-RU" dirty="0" smtClean="0"/>
              <a:t>и  </a:t>
            </a:r>
            <a:r>
              <a:rPr lang="ru-RU" dirty="0" err="1" smtClean="0"/>
              <a:t>гледаме</a:t>
            </a:r>
            <a:r>
              <a:rPr lang="ru-RU" dirty="0" smtClean="0"/>
              <a:t> </a:t>
            </a:r>
            <a:r>
              <a:rPr lang="ru-RU" dirty="0" err="1" smtClean="0"/>
              <a:t>любими</a:t>
            </a:r>
            <a:r>
              <a:rPr lang="ru-RU" dirty="0" smtClean="0"/>
              <a:t> детски </a:t>
            </a:r>
            <a:r>
              <a:rPr lang="ru-RU" dirty="0" err="1" smtClean="0"/>
              <a:t>филми</a:t>
            </a:r>
            <a:r>
              <a:rPr lang="ru-RU" dirty="0" smtClean="0"/>
              <a:t> </a:t>
            </a:r>
            <a:r>
              <a:rPr lang="ru-RU" dirty="0" err="1"/>
              <a:t>подходящи</a:t>
            </a:r>
            <a:r>
              <a:rPr lang="ru-RU" dirty="0"/>
              <a:t> за </a:t>
            </a:r>
            <a:r>
              <a:rPr lang="ru-RU" dirty="0" err="1"/>
              <a:t>тази</a:t>
            </a:r>
            <a:r>
              <a:rPr lang="ru-RU" dirty="0"/>
              <a:t> </a:t>
            </a:r>
            <a:r>
              <a:rPr lang="ru-RU" dirty="0" err="1"/>
              <a:t>възрастова</a:t>
            </a:r>
            <a:r>
              <a:rPr lang="ru-RU" dirty="0"/>
              <a:t> </a:t>
            </a:r>
            <a:r>
              <a:rPr lang="ru-RU" dirty="0" err="1"/>
              <a:t>група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    </a:t>
            </a:r>
            <a:endParaRPr lang="bg-BG" dirty="0"/>
          </a:p>
        </p:txBody>
      </p:sp>
      <p:sp>
        <p:nvSpPr>
          <p:cNvPr id="3" name="Заглав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357380"/>
            <a:ext cx="1658937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37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съдържани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Въпреки</a:t>
            </a:r>
            <a:r>
              <a:rPr lang="ru-RU" dirty="0"/>
              <a:t> </a:t>
            </a:r>
            <a:r>
              <a:rPr lang="ru-RU" dirty="0" err="1"/>
              <a:t>непредвидената</a:t>
            </a:r>
            <a:r>
              <a:rPr lang="ru-RU" dirty="0"/>
              <a:t> </a:t>
            </a:r>
            <a:r>
              <a:rPr lang="ru-RU" dirty="0" err="1"/>
              <a:t>ситуяция</a:t>
            </a:r>
            <a:r>
              <a:rPr lang="ru-RU" dirty="0"/>
              <a:t> </a:t>
            </a:r>
            <a:r>
              <a:rPr lang="ru-RU" dirty="0" err="1"/>
              <a:t>целия</a:t>
            </a:r>
            <a:r>
              <a:rPr lang="ru-RU" dirty="0"/>
              <a:t> </a:t>
            </a:r>
            <a:r>
              <a:rPr lang="ru-RU" dirty="0" err="1"/>
              <a:t>екип</a:t>
            </a:r>
            <a:r>
              <a:rPr lang="ru-RU" dirty="0"/>
              <a:t> се </a:t>
            </a:r>
            <a:r>
              <a:rPr lang="ru-RU" dirty="0" err="1"/>
              <a:t>стараем</a:t>
            </a:r>
            <a:r>
              <a:rPr lang="ru-RU" dirty="0"/>
              <a:t> да </a:t>
            </a:r>
            <a:r>
              <a:rPr lang="ru-RU" dirty="0" err="1" smtClean="0"/>
              <a:t>изградим</a:t>
            </a:r>
            <a:r>
              <a:rPr lang="ru-RU" dirty="0" smtClean="0"/>
              <a:t> </a:t>
            </a:r>
            <a:r>
              <a:rPr lang="ru-RU" dirty="0" err="1"/>
              <a:t>партньорски</a:t>
            </a:r>
            <a:r>
              <a:rPr lang="ru-RU" dirty="0"/>
              <a:t> отношения с </a:t>
            </a:r>
            <a:r>
              <a:rPr lang="ru-RU" dirty="0" err="1"/>
              <a:t>родителската</a:t>
            </a:r>
            <a:r>
              <a:rPr lang="ru-RU" dirty="0"/>
              <a:t> </a:t>
            </a:r>
            <a:r>
              <a:rPr lang="ru-RU" dirty="0" err="1"/>
              <a:t>общност</a:t>
            </a:r>
            <a:r>
              <a:rPr lang="ru-RU" dirty="0"/>
              <a:t> за </a:t>
            </a:r>
            <a:r>
              <a:rPr lang="ru-RU" dirty="0" err="1"/>
              <a:t>поддържане</a:t>
            </a:r>
            <a:r>
              <a:rPr lang="ru-RU" dirty="0"/>
              <a:t> на </a:t>
            </a:r>
            <a:r>
              <a:rPr lang="ru-RU" dirty="0" err="1"/>
              <a:t>основната</a:t>
            </a:r>
            <a:r>
              <a:rPr lang="ru-RU" dirty="0"/>
              <a:t> концепция, </a:t>
            </a:r>
            <a:r>
              <a:rPr lang="ru-RU" dirty="0" err="1"/>
              <a:t>свързана</a:t>
            </a:r>
            <a:r>
              <a:rPr lang="ru-RU" dirty="0"/>
              <a:t> с </a:t>
            </a:r>
            <a:r>
              <a:rPr lang="ru-RU" dirty="0" err="1" smtClean="0"/>
              <a:t>развитието</a:t>
            </a:r>
            <a:r>
              <a:rPr lang="ru-RU" dirty="0" smtClean="0"/>
              <a:t> и </a:t>
            </a:r>
            <a:r>
              <a:rPr lang="ru-RU" dirty="0" err="1" smtClean="0"/>
              <a:t>възпитанието</a:t>
            </a:r>
            <a:r>
              <a:rPr lang="ru-RU" dirty="0" smtClean="0"/>
              <a:t> на </a:t>
            </a:r>
            <a:r>
              <a:rPr lang="ru-RU" dirty="0" err="1" smtClean="0"/>
              <a:t>детето</a:t>
            </a:r>
            <a:r>
              <a:rPr lang="ru-RU" dirty="0" smtClean="0"/>
              <a:t>.</a:t>
            </a:r>
            <a:endParaRPr lang="bg-BG" dirty="0"/>
          </a:p>
        </p:txBody>
      </p:sp>
      <p:sp>
        <p:nvSpPr>
          <p:cNvPr id="3" name="Заглав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157192"/>
            <a:ext cx="1658937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49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лавие 2"/>
          <p:cNvSpPr txBox="1">
            <a:spLocks/>
          </p:cNvSpPr>
          <p:nvPr/>
        </p:nvSpPr>
        <p:spPr>
          <a:xfrm>
            <a:off x="269618" y="3630588"/>
            <a:ext cx="8726168" cy="9464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endParaRPr lang="bg-BG" sz="2400" b="1" dirty="0">
              <a:ea typeface="Calibri"/>
              <a:cs typeface="Times New Roman"/>
            </a:endParaRPr>
          </a:p>
        </p:txBody>
      </p:sp>
      <p:sp>
        <p:nvSpPr>
          <p:cNvPr id="7" name="Подзаглавие 2"/>
          <p:cNvSpPr txBox="1">
            <a:spLocks/>
          </p:cNvSpPr>
          <p:nvPr/>
        </p:nvSpPr>
        <p:spPr>
          <a:xfrm>
            <a:off x="251521" y="3356992"/>
            <a:ext cx="8726168" cy="10081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bg-BG" b="1" dirty="0" smtClean="0">
                <a:solidFill>
                  <a:srgbClr val="0070C0"/>
                </a:solidFill>
                <a:latin typeface="Comic Sans MS"/>
                <a:ea typeface="Calibri"/>
                <a:cs typeface="Times New Roman"/>
              </a:rPr>
              <a:t>УЧИМ , СПОРУВАМЕ, РИСУВАМЕ , ИГРАЕМ</a:t>
            </a:r>
            <a:endParaRPr lang="bg-BG" sz="2400" b="1" dirty="0">
              <a:ea typeface="Calibri"/>
              <a:cs typeface="Times New Roman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636" y="203075"/>
            <a:ext cx="4286938" cy="3009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47" y="203076"/>
            <a:ext cx="4133850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18" y="4360021"/>
            <a:ext cx="4086358" cy="231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741" y="4293096"/>
            <a:ext cx="4127167" cy="2321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525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съдържание 1"/>
          <p:cNvSpPr>
            <a:spLocks noGrp="1"/>
          </p:cNvSpPr>
          <p:nvPr>
            <p:ph idx="1"/>
          </p:nvPr>
        </p:nvSpPr>
        <p:spPr>
          <a:xfrm>
            <a:off x="683568" y="1700808"/>
            <a:ext cx="7776863" cy="3888431"/>
          </a:xfrm>
        </p:spPr>
        <p:txBody>
          <a:bodyPr/>
          <a:lstStyle/>
          <a:p>
            <a:r>
              <a:rPr lang="ru-RU" dirty="0" smtClean="0"/>
              <a:t>За </a:t>
            </a:r>
            <a:r>
              <a:rPr lang="ru-RU" dirty="0" err="1" smtClean="0"/>
              <a:t>мотивиране</a:t>
            </a:r>
            <a:r>
              <a:rPr lang="ru-RU" dirty="0" smtClean="0"/>
              <a:t>  и </a:t>
            </a:r>
            <a:r>
              <a:rPr lang="ru-RU" dirty="0" err="1" smtClean="0"/>
              <a:t>приобщаване</a:t>
            </a:r>
            <a:r>
              <a:rPr lang="ru-RU" dirty="0" smtClean="0"/>
              <a:t> </a:t>
            </a:r>
            <a:r>
              <a:rPr lang="ru-RU" dirty="0" err="1" smtClean="0"/>
              <a:t>децата</a:t>
            </a:r>
            <a:r>
              <a:rPr lang="ru-RU" dirty="0" smtClean="0"/>
              <a:t> за </a:t>
            </a:r>
            <a:r>
              <a:rPr lang="ru-RU" dirty="0" err="1" smtClean="0"/>
              <a:t>посещаване</a:t>
            </a:r>
            <a:r>
              <a:rPr lang="ru-RU" dirty="0" smtClean="0"/>
              <a:t> на </a:t>
            </a:r>
            <a:r>
              <a:rPr lang="ru-RU" dirty="0" err="1" smtClean="0"/>
              <a:t>детската</a:t>
            </a:r>
            <a:r>
              <a:rPr lang="ru-RU" dirty="0" smtClean="0"/>
              <a:t> градина </a:t>
            </a:r>
            <a:r>
              <a:rPr lang="ru-RU" dirty="0" err="1" smtClean="0"/>
              <a:t>са</a:t>
            </a:r>
            <a:r>
              <a:rPr lang="ru-RU" dirty="0" smtClean="0"/>
              <a:t> </a:t>
            </a:r>
            <a:r>
              <a:rPr lang="ru-RU" dirty="0" err="1" smtClean="0"/>
              <a:t>включени</a:t>
            </a:r>
            <a:r>
              <a:rPr lang="ru-RU" dirty="0" smtClean="0"/>
              <a:t> </a:t>
            </a:r>
            <a:r>
              <a:rPr lang="ru-RU" dirty="0" err="1" smtClean="0"/>
              <a:t>нагледни</a:t>
            </a:r>
            <a:r>
              <a:rPr lang="ru-RU" dirty="0" smtClean="0"/>
              <a:t> </a:t>
            </a:r>
            <a:r>
              <a:rPr lang="ru-RU" dirty="0" err="1"/>
              <a:t>материали</a:t>
            </a:r>
            <a:r>
              <a:rPr lang="ru-RU" dirty="0"/>
              <a:t> - </a:t>
            </a:r>
            <a:r>
              <a:rPr lang="ru-RU" dirty="0" err="1"/>
              <a:t>картини</a:t>
            </a:r>
            <a:r>
              <a:rPr lang="ru-RU" dirty="0"/>
              <a:t>, </a:t>
            </a:r>
            <a:r>
              <a:rPr lang="ru-RU" dirty="0" err="1"/>
              <a:t>кукли</a:t>
            </a:r>
            <a:r>
              <a:rPr lang="ru-RU" dirty="0"/>
              <a:t>, </a:t>
            </a:r>
            <a:r>
              <a:rPr lang="ru-RU" dirty="0" err="1"/>
              <a:t>мултимедийни</a:t>
            </a:r>
            <a:r>
              <a:rPr lang="ru-RU" dirty="0"/>
              <a:t> </a:t>
            </a:r>
            <a:r>
              <a:rPr lang="ru-RU" dirty="0" err="1"/>
              <a:t>слайдове</a:t>
            </a:r>
            <a:r>
              <a:rPr lang="ru-RU" dirty="0"/>
              <a:t>,  </a:t>
            </a:r>
            <a:r>
              <a:rPr lang="ru-RU" dirty="0" err="1"/>
              <a:t>дидактични</a:t>
            </a:r>
            <a:r>
              <a:rPr lang="ru-RU" dirty="0"/>
              <a:t> </a:t>
            </a:r>
            <a:r>
              <a:rPr lang="ru-RU" dirty="0" err="1"/>
              <a:t>материали</a:t>
            </a:r>
            <a:r>
              <a:rPr lang="ru-RU" dirty="0"/>
              <a:t> и </a:t>
            </a:r>
            <a:r>
              <a:rPr lang="ru-RU" dirty="0" err="1"/>
              <a:t>други</a:t>
            </a:r>
            <a:r>
              <a:rPr lang="ru-RU" dirty="0"/>
              <a:t>  </a:t>
            </a:r>
            <a:r>
              <a:rPr lang="ru-RU" dirty="0" err="1"/>
              <a:t>подходящи</a:t>
            </a:r>
            <a:r>
              <a:rPr lang="ru-RU" dirty="0"/>
              <a:t> за </a:t>
            </a:r>
            <a:r>
              <a:rPr lang="ru-RU" dirty="0" err="1"/>
              <a:t>съответната</a:t>
            </a:r>
            <a:r>
              <a:rPr lang="ru-RU" dirty="0"/>
              <a:t> </a:t>
            </a:r>
            <a:r>
              <a:rPr lang="ru-RU" dirty="0" err="1"/>
              <a:t>приказка</a:t>
            </a:r>
            <a:r>
              <a:rPr lang="ru-RU" dirty="0"/>
              <a:t> и игра. </a:t>
            </a:r>
            <a:r>
              <a:rPr lang="ru-RU" dirty="0" err="1"/>
              <a:t>Разработен</a:t>
            </a:r>
            <a:r>
              <a:rPr lang="ru-RU" dirty="0"/>
              <a:t> е седмичен </a:t>
            </a:r>
            <a:r>
              <a:rPr lang="ru-RU" dirty="0" err="1"/>
              <a:t>списък</a:t>
            </a:r>
            <a:r>
              <a:rPr lang="ru-RU" dirty="0"/>
              <a:t> за участие на </a:t>
            </a:r>
            <a:r>
              <a:rPr lang="ru-RU" dirty="0" err="1"/>
              <a:t>екипа</a:t>
            </a:r>
            <a:r>
              <a:rPr lang="ru-RU" dirty="0"/>
              <a:t> на </a:t>
            </a:r>
            <a:r>
              <a:rPr lang="ru-RU" dirty="0" err="1"/>
              <a:t>групата</a:t>
            </a:r>
            <a:r>
              <a:rPr lang="ru-RU" dirty="0"/>
              <a:t> в </a:t>
            </a:r>
            <a:r>
              <a:rPr lang="ru-RU" dirty="0" err="1"/>
              <a:t>провеждането</a:t>
            </a:r>
            <a:r>
              <a:rPr lang="ru-RU" dirty="0"/>
              <a:t> на </a:t>
            </a:r>
            <a:r>
              <a:rPr lang="ru-RU" dirty="0" err="1"/>
              <a:t>педагогическата</a:t>
            </a:r>
            <a:r>
              <a:rPr lang="ru-RU" dirty="0"/>
              <a:t> практика "</a:t>
            </a:r>
            <a:r>
              <a:rPr lang="ru-RU" dirty="0" err="1"/>
              <a:t>Утринна</a:t>
            </a:r>
            <a:r>
              <a:rPr lang="ru-RU" dirty="0"/>
              <a:t> </a:t>
            </a:r>
            <a:r>
              <a:rPr lang="ru-RU" dirty="0" err="1"/>
              <a:t>приказка</a:t>
            </a:r>
            <a:r>
              <a:rPr lang="ru-RU" dirty="0"/>
              <a:t>" с </a:t>
            </a:r>
            <a:r>
              <a:rPr lang="ru-RU" dirty="0" err="1"/>
              <a:t>посочената</a:t>
            </a:r>
            <a:r>
              <a:rPr lang="ru-RU" dirty="0"/>
              <a:t> </a:t>
            </a:r>
            <a:r>
              <a:rPr lang="ru-RU" dirty="0" err="1"/>
              <a:t>приказка</a:t>
            </a:r>
            <a:r>
              <a:rPr lang="ru-RU" dirty="0"/>
              <a:t> за </a:t>
            </a:r>
            <a:r>
              <a:rPr lang="ru-RU" dirty="0" err="1"/>
              <a:t>деня</a:t>
            </a:r>
            <a:r>
              <a:rPr lang="ru-RU" dirty="0"/>
              <a:t> и </a:t>
            </a:r>
            <a:r>
              <a:rPr lang="ru-RU" dirty="0" err="1"/>
              <a:t>нейният</a:t>
            </a:r>
            <a:r>
              <a:rPr lang="ru-RU" dirty="0"/>
              <a:t> </a:t>
            </a:r>
            <a:r>
              <a:rPr lang="ru-RU" dirty="0" err="1" smtClean="0"/>
              <a:t>разказвач</a:t>
            </a:r>
            <a:r>
              <a:rPr lang="ru-RU" dirty="0" smtClean="0"/>
              <a:t>.</a:t>
            </a:r>
            <a:endParaRPr lang="bg-BG" dirty="0"/>
          </a:p>
        </p:txBody>
      </p:sp>
      <p:sp>
        <p:nvSpPr>
          <p:cNvPr id="3" name="Заглав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229200"/>
            <a:ext cx="1658937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533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съдържание 1"/>
          <p:cNvSpPr>
            <a:spLocks noGrp="1"/>
          </p:cNvSpPr>
          <p:nvPr>
            <p:ph idx="1"/>
          </p:nvPr>
        </p:nvSpPr>
        <p:spPr>
          <a:xfrm>
            <a:off x="872067" y="2204864"/>
            <a:ext cx="7408333" cy="3921299"/>
          </a:xfrm>
        </p:spPr>
        <p:txBody>
          <a:bodyPr/>
          <a:lstStyle/>
          <a:p>
            <a:r>
              <a:rPr lang="bg-BG" dirty="0" smtClean="0"/>
              <a:t>Сигурни сме, че прилагането на тази педагогическа практика, ще накара децата да идват с още по – голямо желание на детска градина, ще допринесе за положителни резултати при усвояването на българския език, както и  за   развитието на тяхното въображение, паметта и мисленето им и не на последно място ще съдейства за ефективното им ограмотяване.</a:t>
            </a:r>
            <a:endParaRPr lang="bg-BG" dirty="0"/>
          </a:p>
        </p:txBody>
      </p:sp>
      <p:sp>
        <p:nvSpPr>
          <p:cNvPr id="3" name="Заглав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157192"/>
            <a:ext cx="1658937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463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ълна">
  <a:themeElements>
    <a:clrScheme name="Въ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ъ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ъ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472</TotalTime>
  <Words>831</Words>
  <Application>Microsoft Office PowerPoint</Application>
  <PresentationFormat>Презентация на цял екран (4:3)</PresentationFormat>
  <Paragraphs>42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25</vt:i4>
      </vt:variant>
    </vt:vector>
  </HeadingPairs>
  <TitlesOfParts>
    <vt:vector size="26" baseType="lpstr">
      <vt:lpstr>Вълна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Г-жа Валентина Григорова чете  на малките „славейчета“ любима приказка. </vt:lpstr>
      <vt:lpstr>Презентация на PowerPoint</vt:lpstr>
      <vt:lpstr>Презентация на PowerPoint</vt:lpstr>
      <vt:lpstr>Игрите и забавленията продължават с новите ни конструктори.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Потребител на Windows</dc:creator>
  <cp:lastModifiedBy>Потребител на Windows</cp:lastModifiedBy>
  <cp:revision>84</cp:revision>
  <dcterms:created xsi:type="dcterms:W3CDTF">2020-09-28T17:00:33Z</dcterms:created>
  <dcterms:modified xsi:type="dcterms:W3CDTF">2021-02-17T16:25:21Z</dcterms:modified>
</cp:coreProperties>
</file>